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134"/>
  </p:notesMasterIdLst>
  <p:handoutMasterIdLst>
    <p:handoutMasterId r:id="rId135"/>
  </p:handoutMasterIdLst>
  <p:sldIdLst>
    <p:sldId id="598" r:id="rId2"/>
    <p:sldId id="258" r:id="rId3"/>
    <p:sldId id="555" r:id="rId4"/>
    <p:sldId id="578" r:id="rId5"/>
    <p:sldId id="1879" r:id="rId6"/>
    <p:sldId id="1880" r:id="rId7"/>
    <p:sldId id="1874" r:id="rId8"/>
    <p:sldId id="1895" r:id="rId9"/>
    <p:sldId id="1875" r:id="rId10"/>
    <p:sldId id="1805" r:id="rId11"/>
    <p:sldId id="1806" r:id="rId12"/>
    <p:sldId id="695" r:id="rId13"/>
    <p:sldId id="626" r:id="rId14"/>
    <p:sldId id="1877" r:id="rId15"/>
    <p:sldId id="1876" r:id="rId16"/>
    <p:sldId id="1878" r:id="rId17"/>
    <p:sldId id="1786" r:id="rId18"/>
    <p:sldId id="696" r:id="rId19"/>
    <p:sldId id="1787" r:id="rId20"/>
    <p:sldId id="623" r:id="rId21"/>
    <p:sldId id="1898" r:id="rId22"/>
    <p:sldId id="1788" r:id="rId23"/>
    <p:sldId id="629" r:id="rId24"/>
    <p:sldId id="1807" r:id="rId25"/>
    <p:sldId id="1789" r:id="rId26"/>
    <p:sldId id="1790" r:id="rId27"/>
    <p:sldId id="1808" r:id="rId28"/>
    <p:sldId id="1809" r:id="rId29"/>
    <p:sldId id="1792" r:id="rId30"/>
    <p:sldId id="1810" r:id="rId31"/>
    <p:sldId id="1811" r:id="rId32"/>
    <p:sldId id="1881" r:id="rId33"/>
    <p:sldId id="637" r:id="rId34"/>
    <p:sldId id="638" r:id="rId35"/>
    <p:sldId id="569" r:id="rId36"/>
    <p:sldId id="577" r:id="rId37"/>
    <p:sldId id="570" r:id="rId38"/>
    <p:sldId id="571" r:id="rId39"/>
    <p:sldId id="572" r:id="rId40"/>
    <p:sldId id="573" r:id="rId41"/>
    <p:sldId id="580" r:id="rId42"/>
    <p:sldId id="1897" r:id="rId43"/>
    <p:sldId id="563" r:id="rId44"/>
    <p:sldId id="584" r:id="rId45"/>
    <p:sldId id="1816" r:id="rId46"/>
    <p:sldId id="1885" r:id="rId47"/>
    <p:sldId id="1884" r:id="rId48"/>
    <p:sldId id="1818" r:id="rId49"/>
    <p:sldId id="1888" r:id="rId50"/>
    <p:sldId id="1887" r:id="rId51"/>
    <p:sldId id="1886" r:id="rId52"/>
    <p:sldId id="639" r:id="rId53"/>
    <p:sldId id="1824" r:id="rId54"/>
    <p:sldId id="1823" r:id="rId55"/>
    <p:sldId id="1825" r:id="rId56"/>
    <p:sldId id="1822" r:id="rId57"/>
    <p:sldId id="1796" r:id="rId58"/>
    <p:sldId id="1797" r:id="rId59"/>
    <p:sldId id="642" r:id="rId60"/>
    <p:sldId id="1827" r:id="rId61"/>
    <p:sldId id="1828" r:id="rId62"/>
    <p:sldId id="641" r:id="rId63"/>
    <p:sldId id="1826" r:id="rId64"/>
    <p:sldId id="1829" r:id="rId65"/>
    <p:sldId id="648" r:id="rId66"/>
    <p:sldId id="647" r:id="rId67"/>
    <p:sldId id="1830" r:id="rId68"/>
    <p:sldId id="649" r:id="rId69"/>
    <p:sldId id="600" r:id="rId70"/>
    <p:sldId id="1831" r:id="rId71"/>
    <p:sldId id="1832" r:id="rId72"/>
    <p:sldId id="653" r:id="rId73"/>
    <p:sldId id="463" r:id="rId74"/>
    <p:sldId id="651" r:id="rId75"/>
    <p:sldId id="652" r:id="rId76"/>
    <p:sldId id="1798" r:id="rId77"/>
    <p:sldId id="1890" r:id="rId78"/>
    <p:sldId id="1899" r:id="rId79"/>
    <p:sldId id="1836" r:id="rId80"/>
    <p:sldId id="1838" r:id="rId81"/>
    <p:sldId id="1839" r:id="rId82"/>
    <p:sldId id="1840" r:id="rId83"/>
    <p:sldId id="1841" r:id="rId84"/>
    <p:sldId id="1842" r:id="rId85"/>
    <p:sldId id="664" r:id="rId86"/>
    <p:sldId id="657" r:id="rId87"/>
    <p:sldId id="1799" r:id="rId88"/>
    <p:sldId id="1891" r:id="rId89"/>
    <p:sldId id="1843" r:id="rId90"/>
    <p:sldId id="1844" r:id="rId91"/>
    <p:sldId id="1845" r:id="rId92"/>
    <p:sldId id="640" r:id="rId93"/>
    <p:sldId id="1846" r:id="rId94"/>
    <p:sldId id="1901" r:id="rId95"/>
    <p:sldId id="1900" r:id="rId96"/>
    <p:sldId id="1847" r:id="rId97"/>
    <p:sldId id="1848" r:id="rId98"/>
    <p:sldId id="1849" r:id="rId99"/>
    <p:sldId id="1850" r:id="rId100"/>
    <p:sldId id="1851" r:id="rId101"/>
    <p:sldId id="1852" r:id="rId102"/>
    <p:sldId id="1853" r:id="rId103"/>
    <p:sldId id="1854" r:id="rId104"/>
    <p:sldId id="1855" r:id="rId105"/>
    <p:sldId id="1856" r:id="rId106"/>
    <p:sldId id="1857" r:id="rId107"/>
    <p:sldId id="1858" r:id="rId108"/>
    <p:sldId id="1893" r:id="rId109"/>
    <p:sldId id="1859" r:id="rId110"/>
    <p:sldId id="1860" r:id="rId111"/>
    <p:sldId id="1902" r:id="rId112"/>
    <p:sldId id="1862" r:id="rId113"/>
    <p:sldId id="1903" r:id="rId114"/>
    <p:sldId id="1863" r:id="rId115"/>
    <p:sldId id="1864" r:id="rId116"/>
    <p:sldId id="1865" r:id="rId117"/>
    <p:sldId id="1866" r:id="rId118"/>
    <p:sldId id="1889" r:id="rId119"/>
    <p:sldId id="662" r:id="rId120"/>
    <p:sldId id="663" r:id="rId121"/>
    <p:sldId id="1867" r:id="rId122"/>
    <p:sldId id="1868" r:id="rId123"/>
    <p:sldId id="1896" r:id="rId124"/>
    <p:sldId id="1871" r:id="rId125"/>
    <p:sldId id="665" r:id="rId126"/>
    <p:sldId id="1894" r:id="rId127"/>
    <p:sldId id="683" r:id="rId128"/>
    <p:sldId id="677" r:id="rId129"/>
    <p:sldId id="678" r:id="rId130"/>
    <p:sldId id="681" r:id="rId131"/>
    <p:sldId id="682" r:id="rId132"/>
    <p:sldId id="1872" r:id="rId133"/>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1pPr>
    <a:lvl2pPr marL="457178"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2pPr>
    <a:lvl3pPr marL="914354"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3pPr>
    <a:lvl4pPr marL="1371532"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4pPr>
    <a:lvl5pPr marL="1828709"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5pPr>
    <a:lvl6pPr marL="2285886" algn="l" defTabSz="457178" rtl="0" eaLnBrk="1" latinLnBrk="0" hangingPunct="1">
      <a:defRPr sz="1600" kern="1200">
        <a:solidFill>
          <a:schemeClr val="tx1"/>
        </a:solidFill>
        <a:latin typeface="Times New Roman" charset="0"/>
        <a:ea typeface="ＭＳ Ｐゴシック" charset="0"/>
        <a:cs typeface="ＭＳ Ｐゴシック" charset="0"/>
      </a:defRPr>
    </a:lvl6pPr>
    <a:lvl7pPr marL="2743062" algn="l" defTabSz="457178" rtl="0" eaLnBrk="1" latinLnBrk="0" hangingPunct="1">
      <a:defRPr sz="1600" kern="1200">
        <a:solidFill>
          <a:schemeClr val="tx1"/>
        </a:solidFill>
        <a:latin typeface="Times New Roman" charset="0"/>
        <a:ea typeface="ＭＳ Ｐゴシック" charset="0"/>
        <a:cs typeface="ＭＳ Ｐゴシック" charset="0"/>
      </a:defRPr>
    </a:lvl7pPr>
    <a:lvl8pPr marL="3200240" algn="l" defTabSz="457178" rtl="0" eaLnBrk="1" latinLnBrk="0" hangingPunct="1">
      <a:defRPr sz="1600" kern="1200">
        <a:solidFill>
          <a:schemeClr val="tx1"/>
        </a:solidFill>
        <a:latin typeface="Times New Roman" charset="0"/>
        <a:ea typeface="ＭＳ Ｐゴシック" charset="0"/>
        <a:cs typeface="ＭＳ Ｐゴシック" charset="0"/>
      </a:defRPr>
    </a:lvl8pPr>
    <a:lvl9pPr marL="3657418" algn="l" defTabSz="457178" rtl="0" eaLnBrk="1" latinLnBrk="0" hangingPunct="1">
      <a:defRPr sz="1600" kern="12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585959"/>
    <a:srgbClr val="061CFF"/>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81088"/>
  </p:normalViewPr>
  <p:slideViewPr>
    <p:cSldViewPr>
      <p:cViewPr varScale="1">
        <p:scale>
          <a:sx n="98" d="100"/>
          <a:sy n="98" d="100"/>
        </p:scale>
        <p:origin x="552" y="192"/>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notesMaster" Target="notesMasters/notesMaster1.xml"/><Relationship Id="rId139"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handoutMaster" Target="handoutMasters/handoutMaster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9FC81DA-D82C-D248-96DA-971BAA9C8F3F}" type="slidenum">
              <a:rPr lang="en-US"/>
              <a:pPr/>
              <a:t>‹#›</a:t>
            </a:fld>
            <a:endParaRPr lang="en-US"/>
          </a:p>
        </p:txBody>
      </p:sp>
    </p:spTree>
    <p:extLst>
      <p:ext uri="{BB962C8B-B14F-4D97-AF65-F5344CB8AC3E}">
        <p14:creationId xmlns:p14="http://schemas.microsoft.com/office/powerpoint/2010/main" val="2011852641"/>
      </p:ext>
    </p:extLst>
  </p:cSld>
  <p:clrMap bg1="lt1" tx1="dk1" bg2="lt2" tx2="dk2" accent1="accent1" accent2="accent2" accent3="accent3" accent4="accent4" accent5="accent5" accent6="accent6" hlink="hlink" folHlink="folHlink"/>
</p:handoutMaster>
</file>

<file path=ppt/media/image35.jpeg>
</file>

<file path=ppt/media/image36.png>
</file>

<file path=ppt/media/image4.jp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0D4404-C563-6B43-A824-459A163A6375}" type="slidenum">
              <a:rPr lang="en-US"/>
              <a:pPr/>
              <a:t>‹#›</a:t>
            </a:fld>
            <a:endParaRPr lang="en-US"/>
          </a:p>
        </p:txBody>
      </p:sp>
    </p:spTree>
    <p:extLst>
      <p:ext uri="{BB962C8B-B14F-4D97-AF65-F5344CB8AC3E}">
        <p14:creationId xmlns:p14="http://schemas.microsoft.com/office/powerpoint/2010/main" val="25316559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178"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354"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532"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709"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series of lectures we explore chatbots and dialogue systems</a:t>
            </a:r>
          </a:p>
        </p:txBody>
      </p:sp>
    </p:spTree>
    <p:extLst>
      <p:ext uri="{BB962C8B-B14F-4D97-AF65-F5344CB8AC3E}">
        <p14:creationId xmlns:p14="http://schemas.microsoft.com/office/powerpoint/2010/main" val="1921038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10</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Before we attempt to design a conversational agent to converse with humans, it is crucial to understand something about how humans converse with each other </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42496645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utterances are rejected multiple times. This might mean that the user is using language that the system is unable to follow. Thus, when an utterance is rejected, systems often follow a strategy of </a:t>
            </a:r>
            <a:r>
              <a:rPr lang="en-US" sz="1200" b="0" kern="1200" dirty="0">
                <a:solidFill>
                  <a:schemeClr val="tx1"/>
                </a:solidFill>
                <a:effectLst/>
                <a:latin typeface="Times New Roman" charset="0"/>
                <a:ea typeface="ＭＳ Ｐゴシック" charset="-128"/>
                <a:cs typeface="ＭＳ Ｐゴシック" charset="-128"/>
              </a:rPr>
              <a:t>progressive prompting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escalating detail, as in this example</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instead of just repeating “When would you like to leave?”, the rejection prompt gives the caller more guidance about how to formulate an utterance the system will understand. These </a:t>
            </a:r>
            <a:r>
              <a:rPr lang="en-US" sz="1200" i="1" kern="1200" dirty="0">
                <a:solidFill>
                  <a:schemeClr val="tx1"/>
                </a:solidFill>
                <a:effectLst/>
                <a:latin typeface="Times New Roman" charset="0"/>
                <a:ea typeface="ＭＳ Ｐゴシック" charset="-128"/>
                <a:cs typeface="ＭＳ Ｐゴシック" charset="-128"/>
              </a:rPr>
              <a:t>you-can-say </a:t>
            </a:r>
            <a:r>
              <a:rPr lang="en-US" sz="1200" kern="1200" dirty="0">
                <a:solidFill>
                  <a:schemeClr val="tx1"/>
                </a:solidFill>
                <a:effectLst/>
                <a:latin typeface="Times New Roman" charset="0"/>
                <a:ea typeface="ＭＳ Ｐゴシック" charset="-128"/>
                <a:cs typeface="ＭＳ Ｐゴシック" charset="-128"/>
              </a:rPr>
              <a:t>help messages are important in helping improve systems’ understanding performance</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102</a:t>
            </a:fld>
            <a:endParaRPr lang="en-US"/>
          </a:p>
        </p:txBody>
      </p:sp>
    </p:spTree>
    <p:extLst>
      <p:ext uri="{BB962C8B-B14F-4D97-AF65-F5344CB8AC3E}">
        <p14:creationId xmlns:p14="http://schemas.microsoft.com/office/powerpoint/2010/main" val="200027849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 is common to use rich features other than just the dialogue state </a:t>
            </a:r>
            <a:r>
              <a:rPr lang="en-US" sz="1200" kern="1200" dirty="0" err="1">
                <a:solidFill>
                  <a:schemeClr val="tx1"/>
                </a:solidFill>
                <a:effectLst/>
                <a:latin typeface="Times New Roman" charset="0"/>
                <a:ea typeface="ＭＳ Ｐゴシック" charset="-128"/>
                <a:cs typeface="ＭＳ Ｐゴシック" charset="-128"/>
              </a:rPr>
              <a:t>representa</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tion</a:t>
            </a:r>
            <a:r>
              <a:rPr lang="en-US" sz="1200" kern="1200" dirty="0">
                <a:solidFill>
                  <a:schemeClr val="tx1"/>
                </a:solidFill>
                <a:effectLst/>
                <a:latin typeface="Times New Roman" charset="0"/>
                <a:ea typeface="ＭＳ Ｐゴシック" charset="-128"/>
                <a:cs typeface="ＭＳ Ｐゴシック" charset="-128"/>
              </a:rPr>
              <a:t> to make policy decisions. For example, the </a:t>
            </a:r>
            <a:r>
              <a:rPr lang="en-US" sz="1200" b="0" kern="1200" dirty="0">
                <a:solidFill>
                  <a:schemeClr val="tx1"/>
                </a:solidFill>
                <a:effectLst/>
                <a:latin typeface="Times New Roman" charset="0"/>
                <a:ea typeface="ＭＳ Ｐゴシック" charset="-128"/>
                <a:cs typeface="ＭＳ Ｐゴシック" charset="-128"/>
              </a:rPr>
              <a:t>confidence </a:t>
            </a:r>
            <a:r>
              <a:rPr lang="en-US" sz="1200" kern="1200" dirty="0">
                <a:solidFill>
                  <a:schemeClr val="tx1"/>
                </a:solidFill>
                <a:effectLst/>
                <a:latin typeface="Times New Roman" charset="0"/>
                <a:ea typeface="ＭＳ Ｐゴシック" charset="-128"/>
                <a:cs typeface="ＭＳ Ｐゴシック" charset="-128"/>
              </a:rPr>
              <a:t>that the ASR system assigns to an utterance can be used by explicitly confirming low-confidence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tences</a:t>
            </a:r>
            <a:r>
              <a:rPr lang="en-US" sz="1200" kern="1200" dirty="0">
                <a:solidFill>
                  <a:schemeClr val="tx1"/>
                </a:solidFill>
                <a:effectLst/>
                <a:latin typeface="Times New Roman" charset="0"/>
                <a:ea typeface="ＭＳ Ｐゴシック" charset="-128"/>
                <a:cs typeface="ＭＳ Ｐゴシック" charset="-128"/>
              </a:rPr>
              <a:t>. Confidence is a metric that the speech recognizer can assign to its transcription of a sentence to indicate how confident it is in that transcription.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Another common feature in confirmation is the </a:t>
            </a:r>
            <a:r>
              <a:rPr lang="en-US" sz="1200" b="0" kern="1200" dirty="0">
                <a:solidFill>
                  <a:schemeClr val="tx1"/>
                </a:solidFill>
                <a:effectLst/>
                <a:latin typeface="Times New Roman" charset="0"/>
                <a:ea typeface="ＭＳ Ｐゴシック" charset="-128"/>
                <a:cs typeface="ＭＳ Ｐゴシック" charset="-128"/>
              </a:rPr>
              <a:t>cost </a:t>
            </a:r>
            <a:r>
              <a:rPr lang="en-US" sz="1200" kern="1200" dirty="0">
                <a:solidFill>
                  <a:schemeClr val="tx1"/>
                </a:solidFill>
                <a:effectLst/>
                <a:latin typeface="Times New Roman" charset="0"/>
                <a:ea typeface="ＭＳ Ｐゴシック" charset="-128"/>
                <a:cs typeface="ＭＳ Ｐゴシック" charset="-128"/>
              </a:rPr>
              <a:t>of making an error. For example, explicit confirmation is common before a flight is actually booked, or money in an account is moved. Systems might have a four-tiered level of confidence with three thresholds </a:t>
            </a:r>
            <a:r>
              <a:rPr lang="el-GR" sz="1200" kern="1200" dirty="0">
                <a:solidFill>
                  <a:schemeClr val="tx1"/>
                </a:solidFill>
                <a:effectLst/>
                <a:latin typeface="Times New Roman" charset="0"/>
                <a:ea typeface="ＭＳ Ｐゴシック" charset="-128"/>
                <a:cs typeface="ＭＳ Ｐゴシック" charset="-128"/>
              </a:rPr>
              <a:t>α, β, </a:t>
            </a:r>
            <a:r>
              <a:rPr lang="en-US" sz="1200" kern="1200" dirty="0">
                <a:solidFill>
                  <a:schemeClr val="tx1"/>
                </a:solidFill>
                <a:effectLst/>
                <a:latin typeface="Times New Roman" charset="0"/>
                <a:ea typeface="ＭＳ Ｐゴシック" charset="-128"/>
                <a:cs typeface="ＭＳ Ｐゴシック" charset="-128"/>
              </a:rPr>
              <a:t>and </a:t>
            </a:r>
            <a:r>
              <a:rPr lang="el-GR" sz="1200" kern="1200" dirty="0">
                <a:solidFill>
                  <a:schemeClr val="tx1"/>
                </a:solidFill>
                <a:effectLst/>
                <a:latin typeface="Times New Roman" charset="0"/>
                <a:ea typeface="ＭＳ Ｐゴシック" charset="-128"/>
                <a:cs typeface="ＭＳ Ｐゴシック" charset="-128"/>
              </a:rPr>
              <a:t>γ: </a:t>
            </a:r>
            <a:endParaRPr lang="el-GR"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103</a:t>
            </a:fld>
            <a:endParaRPr lang="en-US"/>
          </a:p>
        </p:txBody>
      </p:sp>
    </p:spTree>
    <p:extLst>
      <p:ext uri="{BB962C8B-B14F-4D97-AF65-F5344CB8AC3E}">
        <p14:creationId xmlns:p14="http://schemas.microsoft.com/office/powerpoint/2010/main" val="1786432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Finally, once the policy has decided what speech act to generate, the natural language generation component needs to generate the text of a response to the user.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task of natural language generation (NLG) in the information- state architecture is often modeled in two stages, </a:t>
            </a:r>
            <a:r>
              <a:rPr lang="en-US" sz="1200" b="0" kern="1200" dirty="0">
                <a:solidFill>
                  <a:schemeClr val="tx1"/>
                </a:solidFill>
                <a:effectLst/>
                <a:latin typeface="Times New Roman" charset="0"/>
                <a:ea typeface="ＭＳ Ｐゴシック" charset="-128"/>
                <a:cs typeface="ＭＳ Ｐゴシック" charset="-128"/>
              </a:rPr>
              <a:t>content planning </a:t>
            </a:r>
            <a:r>
              <a:rPr lang="en-US" sz="1200" kern="1200" dirty="0">
                <a:solidFill>
                  <a:schemeClr val="tx1"/>
                </a:solidFill>
                <a:effectLst/>
                <a:latin typeface="Times New Roman" charset="0"/>
                <a:ea typeface="ＭＳ Ｐゴシック" charset="-128"/>
                <a:cs typeface="ＭＳ Ｐゴシック" charset="-128"/>
              </a:rPr>
              <a:t>(what to say), and </a:t>
            </a:r>
            <a:r>
              <a:rPr lang="en-US" sz="1200" b="0" kern="1200" dirty="0">
                <a:solidFill>
                  <a:schemeClr val="tx1"/>
                </a:solidFill>
                <a:effectLst/>
                <a:latin typeface="Times New Roman" charset="0"/>
                <a:ea typeface="ＭＳ Ｐゴシック" charset="-128"/>
                <a:cs typeface="ＭＳ Ｐゴシック" charset="-128"/>
              </a:rPr>
              <a:t>sentence realization </a:t>
            </a:r>
            <a:r>
              <a:rPr lang="en-US" sz="1200" kern="1200" dirty="0">
                <a:solidFill>
                  <a:schemeClr val="tx1"/>
                </a:solidFill>
                <a:effectLst/>
                <a:latin typeface="Times New Roman" charset="0"/>
                <a:ea typeface="ＭＳ Ｐゴシック" charset="-128"/>
                <a:cs typeface="ＭＳ Ｐゴシック" charset="-128"/>
              </a:rPr>
              <a:t>(how to say it).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104</a:t>
            </a:fld>
            <a:endParaRPr lang="en-US"/>
          </a:p>
        </p:txBody>
      </p:sp>
    </p:spTree>
    <p:extLst>
      <p:ext uri="{BB962C8B-B14F-4D97-AF65-F5344CB8AC3E}">
        <p14:creationId xmlns:p14="http://schemas.microsoft.com/office/powerpoint/2010/main" val="278012501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we’ll assume content planning has been done by the dialogue policy, which has chosen the dialogue act to generate, and chosen some attributes (slots and values) that the planner wants to say to the user (either to give the user the answer, or as part of a confirmation strategy).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105</a:t>
            </a:fld>
            <a:endParaRPr lang="en-US"/>
          </a:p>
        </p:txBody>
      </p:sp>
    </p:spTree>
    <p:extLst>
      <p:ext uri="{BB962C8B-B14F-4D97-AF65-F5344CB8AC3E}">
        <p14:creationId xmlns:p14="http://schemas.microsoft.com/office/powerpoint/2010/main" val="394170892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are some sample input/outputs for the sentence realization phase. In the first example, the content planner has chosen the dialogue act RECOMMEND and some particular slots (name, neighborhood, cuisine) and their fillers. The goal of the sentence realizer is to generate a sentence like lines 1 or 2, by training on many such examples of representation/sentence pairs from a large corpus of labeled dialogues.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106</a:t>
            </a:fld>
            <a:endParaRPr lang="en-US"/>
          </a:p>
        </p:txBody>
      </p:sp>
    </p:spTree>
    <p:extLst>
      <p:ext uri="{BB962C8B-B14F-4D97-AF65-F5344CB8AC3E}">
        <p14:creationId xmlns:p14="http://schemas.microsoft.com/office/powerpoint/2010/main" val="201427738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Training data is hard to come by; we are unlikely to see every possible restaurant with every possible attribute in many possible differently worded sentences.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common in sentence realization to increase the generality of the training examples by </a:t>
            </a:r>
            <a:r>
              <a:rPr lang="en-US" sz="1200" b="1" kern="1200" dirty="0">
                <a:solidFill>
                  <a:schemeClr val="tx1"/>
                </a:solidFill>
                <a:effectLst/>
                <a:latin typeface="Times New Roman" charset="0"/>
                <a:ea typeface="ＭＳ Ｐゴシック" charset="-128"/>
                <a:cs typeface="ＭＳ Ｐゴシック" charset="-128"/>
              </a:rPr>
              <a:t>delexicalization</a:t>
            </a:r>
            <a:r>
              <a:rPr lang="en-US" sz="1200" kern="1200" dirty="0">
                <a:solidFill>
                  <a:schemeClr val="tx1"/>
                </a:solidFill>
                <a:effectLst/>
                <a:latin typeface="Times New Roman" charset="0"/>
                <a:ea typeface="ＭＳ Ｐゴシック" charset="-128"/>
                <a:cs typeface="ＭＳ Ｐゴシック" charset="-128"/>
              </a:rPr>
              <a:t>. Delexicalization is the process of replacing specific words in the training set that represent slot values with a generic placeholder token representing the slot.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So we can delexicalize These two sentences by replacing Au Midi, Midtown, and French:</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107</a:t>
            </a:fld>
            <a:endParaRPr lang="en-US"/>
          </a:p>
        </p:txBody>
      </p:sp>
    </p:spTree>
    <p:extLst>
      <p:ext uri="{BB962C8B-B14F-4D97-AF65-F5344CB8AC3E}">
        <p14:creationId xmlns:p14="http://schemas.microsoft.com/office/powerpoint/2010/main" val="176746309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Voila!</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108</a:t>
            </a:fld>
            <a:endParaRPr lang="en-US"/>
          </a:p>
        </p:txBody>
      </p:sp>
    </p:spTree>
    <p:extLst>
      <p:ext uri="{BB962C8B-B14F-4D97-AF65-F5344CB8AC3E}">
        <p14:creationId xmlns:p14="http://schemas.microsoft.com/office/powerpoint/2010/main" val="3354190610"/>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Mapping from frames to delexicalized sentences is generally done by encoder decoder models trained on large hand-labeled corpora of task-oriented dialogue. The input to the encoder is a sequence of tokens </a:t>
            </a:r>
            <a:r>
              <a:rPr lang="en-US" sz="1200" i="1" kern="1200" dirty="0" err="1">
                <a:solidFill>
                  <a:schemeClr val="tx1"/>
                </a:solidFill>
                <a:effectLst/>
                <a:latin typeface="Times New Roman" charset="0"/>
                <a:ea typeface="ＭＳ Ｐゴシック" charset="-128"/>
                <a:cs typeface="ＭＳ Ｐゴシック" charset="-128"/>
              </a:rPr>
              <a:t>xt</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that represent the dialogue act and its arguments. Thus the dialogue act RECOMMEND and the attribute/value pairs </a:t>
            </a:r>
            <a:r>
              <a:rPr lang="en-US" sz="1200" kern="1200" dirty="0" err="1">
                <a:solidFill>
                  <a:schemeClr val="tx1"/>
                </a:solidFill>
                <a:effectLst/>
                <a:latin typeface="Times New Roman" charset="0"/>
                <a:ea typeface="ＭＳ Ｐゴシック" charset="-128"/>
                <a:cs typeface="ＭＳ Ｐゴシック" charset="-128"/>
              </a:rPr>
              <a:t>service:decent</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cuisine:null</a:t>
            </a:r>
            <a:r>
              <a:rPr lang="en-US" sz="1200" kern="1200" dirty="0">
                <a:solidFill>
                  <a:schemeClr val="tx1"/>
                </a:solidFill>
                <a:effectLst/>
                <a:latin typeface="Times New Roman" charset="0"/>
                <a:ea typeface="ＭＳ Ｐゴシック" charset="-128"/>
                <a:cs typeface="ＭＳ Ｐゴシック" charset="-128"/>
              </a:rPr>
              <a:t> might be represented as a flat sequence of tokens each mapped to a learned embedding </a:t>
            </a:r>
            <a:r>
              <a:rPr lang="en-US" sz="1200" i="1" kern="1200" dirty="0" err="1">
                <a:solidFill>
                  <a:schemeClr val="tx1"/>
                </a:solidFill>
                <a:effectLst/>
                <a:latin typeface="Times New Roman" charset="0"/>
                <a:ea typeface="ＭＳ Ｐゴシック" charset="-128"/>
                <a:cs typeface="ＭＳ Ｐゴシック" charset="-128"/>
              </a:rPr>
              <a:t>wt</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encoder reads all the input slot/value representations, and the decoder out- puts the following delexicalized English sentence: </a:t>
            </a:r>
          </a:p>
          <a:p>
            <a:endParaRPr lang="en-US" dirty="0"/>
          </a:p>
          <a:p>
            <a:r>
              <a:rPr lang="en-US" sz="1200" kern="1200" dirty="0">
                <a:solidFill>
                  <a:schemeClr val="tx1"/>
                </a:solidFill>
                <a:effectLst/>
                <a:latin typeface="Times New Roman" charset="0"/>
                <a:ea typeface="ＭＳ Ｐゴシック" charset="-128"/>
                <a:cs typeface="ＭＳ Ｐゴシック" charset="-128"/>
              </a:rPr>
              <a:t>restaurant name has decent service </a:t>
            </a:r>
          </a:p>
          <a:p>
            <a:endParaRPr lang="en-US" dirty="0"/>
          </a:p>
          <a:p>
            <a:r>
              <a:rPr lang="en-US" sz="1200" kern="1200" dirty="0">
                <a:solidFill>
                  <a:schemeClr val="tx1"/>
                </a:solidFill>
                <a:effectLst/>
                <a:latin typeface="Times New Roman" charset="0"/>
                <a:ea typeface="ＭＳ Ｐゴシック" charset="-128"/>
                <a:cs typeface="ＭＳ Ｐゴシック" charset="-128"/>
              </a:rPr>
              <a:t>We can then use the input frame from the content planner to </a:t>
            </a:r>
            <a:r>
              <a:rPr lang="en-US" sz="1200" b="0" kern="1200" dirty="0">
                <a:solidFill>
                  <a:schemeClr val="tx1"/>
                </a:solidFill>
                <a:effectLst/>
                <a:latin typeface="Times New Roman" charset="0"/>
                <a:ea typeface="ＭＳ Ｐゴシック" charset="-128"/>
                <a:cs typeface="ＭＳ Ｐゴシック" charset="-128"/>
              </a:rPr>
              <a:t>relexicalize </a:t>
            </a:r>
            <a:r>
              <a:rPr lang="en-US" sz="1200" kern="1200" dirty="0">
                <a:solidFill>
                  <a:schemeClr val="tx1"/>
                </a:solidFill>
                <a:effectLst/>
                <a:latin typeface="Times New Roman" charset="0"/>
                <a:ea typeface="ＭＳ Ｐゴシック" charset="-128"/>
                <a:cs typeface="ＭＳ Ｐゴシック" charset="-128"/>
              </a:rPr>
              <a:t>(fill in the exact restaurant or neighborhood or cuisine) resulting in: </a:t>
            </a:r>
            <a:endParaRPr lang="en-US" dirty="0"/>
          </a:p>
          <a:p>
            <a:r>
              <a:rPr lang="en-US" sz="1200" kern="1200" dirty="0">
                <a:solidFill>
                  <a:schemeClr val="tx1"/>
                </a:solidFill>
                <a:effectLst/>
                <a:latin typeface="Times New Roman" charset="0"/>
                <a:ea typeface="ＭＳ Ｐゴシック" charset="-128"/>
                <a:cs typeface="ＭＳ Ｐゴシック" charset="-128"/>
              </a:rPr>
              <a:t>Au Midi has decent service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109</a:t>
            </a:fld>
            <a:endParaRPr lang="en-US"/>
          </a:p>
        </p:txBody>
      </p:sp>
    </p:spTree>
    <p:extLst>
      <p:ext uri="{BB962C8B-B14F-4D97-AF65-F5344CB8AC3E}">
        <p14:creationId xmlns:p14="http://schemas.microsoft.com/office/powerpoint/2010/main" val="17762007"/>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also possible to design NLG algorithms that are specific to a particular dialogue act. For example, consider the task of generating </a:t>
            </a:r>
            <a:r>
              <a:rPr lang="en-US" sz="1200" b="0" kern="1200" dirty="0">
                <a:solidFill>
                  <a:schemeClr val="tx1"/>
                </a:solidFill>
                <a:effectLst/>
                <a:latin typeface="Times New Roman" charset="0"/>
                <a:ea typeface="ＭＳ Ｐゴシック" charset="-128"/>
                <a:cs typeface="ＭＳ Ｐゴシック" charset="-128"/>
              </a:rPr>
              <a:t>clarification questions</a:t>
            </a:r>
            <a:r>
              <a:rPr lang="en-US" sz="1200" kern="1200" dirty="0">
                <a:solidFill>
                  <a:schemeClr val="tx1"/>
                </a:solidFill>
                <a:effectLst/>
                <a:latin typeface="Times New Roman" charset="0"/>
                <a:ea typeface="ＭＳ Ｐゴシック" charset="-128"/>
                <a:cs typeface="ＭＳ Ｐゴシック" charset="-128"/>
              </a:rPr>
              <a:t>, in cases where the speech recognition fails to understand some part of the user’s utterance. While it is possible to use the generic dialogue act REJECT (“Please repeat”, or “I don’t understand what you said”), we can something more targeted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in the following hypothetical example the system reprises the words “going” and “on the 5th” to make it clear which aspect of the user’s turn the system needs to be clarified: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Targeted clarification questions can be created by rules (such as replacing “go-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to UNKNOWN WORD” with “going where”) or by building classifiers to guess which slots might have been misrecognized in the sentence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110</a:t>
            </a:fld>
            <a:endParaRPr lang="en-US"/>
          </a:p>
        </p:txBody>
      </p:sp>
    </p:spTree>
    <p:extLst>
      <p:ext uri="{BB962C8B-B14F-4D97-AF65-F5344CB8AC3E}">
        <p14:creationId xmlns:p14="http://schemas.microsoft.com/office/powerpoint/2010/main" val="2861398819"/>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111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all the pieces of the dialogue-state architecture.</a:t>
            </a:r>
          </a:p>
        </p:txBody>
      </p:sp>
    </p:spTree>
    <p:extLst>
      <p:ext uri="{BB962C8B-B14F-4D97-AF65-F5344CB8AC3E}">
        <p14:creationId xmlns:p14="http://schemas.microsoft.com/office/powerpoint/2010/main" val="24167701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Consider some of the phenomena that occur in the conversation between a human travel agent and a human client excerpted here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a:t>
            </a:fld>
            <a:endParaRPr lang="en-US"/>
          </a:p>
        </p:txBody>
      </p:sp>
    </p:spTree>
    <p:extLst>
      <p:ext uri="{BB962C8B-B14F-4D97-AF65-F5344CB8AC3E}">
        <p14:creationId xmlns:p14="http://schemas.microsoft.com/office/powerpoint/2010/main" val="91515863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112</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How do we evaluate task-based dialogue systems?</a:t>
            </a:r>
            <a:endParaRPr lang="en-US" dirty="0"/>
          </a:p>
          <a:p>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70638905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Evaluation is crucial in dialogue system design. How can we tell if a dialogue system is fulfilling its goal?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Task-based dialogue is evaluated mainly by measuring whether they succeed at their task, like booking the right flight.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chatbots, often the goal is to be enjoyable to humans. </a:t>
            </a:r>
            <a:r>
              <a:rPr lang="en-US" sz="1200" dirty="0"/>
              <a:t>So chatbots are evaluated by humans.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113</a:t>
            </a:fld>
            <a:endParaRPr lang="en-US"/>
          </a:p>
        </p:txBody>
      </p:sp>
    </p:spTree>
    <p:extLst>
      <p:ext uri="{BB962C8B-B14F-4D97-AF65-F5344CB8AC3E}">
        <p14:creationId xmlns:p14="http://schemas.microsoft.com/office/powerpoint/2010/main" val="405499840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Let's begin with chatbots.  We evaluate these by asking humans to assign a score. This can be the human who talked to the chatbot (which we call </a:t>
            </a:r>
            <a:r>
              <a:rPr lang="en-US" sz="1200" b="1" kern="1200" dirty="0">
                <a:solidFill>
                  <a:schemeClr val="tx1"/>
                </a:solidFill>
                <a:effectLst/>
                <a:latin typeface="Times New Roman" charset="0"/>
                <a:ea typeface="ＭＳ Ｐゴシック" charset="-128"/>
                <a:cs typeface="ＭＳ Ｐゴシック" charset="-128"/>
              </a:rPr>
              <a:t>participant evaluation</a:t>
            </a:r>
            <a:r>
              <a:rPr lang="en-US" sz="1200" kern="1200" dirty="0">
                <a:solidFill>
                  <a:schemeClr val="tx1"/>
                </a:solidFill>
                <a:effectLst/>
                <a:latin typeface="Times New Roman" charset="0"/>
                <a:ea typeface="ＭＳ Ｐゴシック" charset="-128"/>
                <a:cs typeface="ＭＳ Ｐゴシック" charset="-128"/>
              </a:rPr>
              <a:t>) or a third party who reads a transcript of a human/chatbot conversation (which we call </a:t>
            </a:r>
            <a:r>
              <a:rPr lang="en-US" sz="1200" b="1" kern="1200" dirty="0">
                <a:solidFill>
                  <a:schemeClr val="tx1"/>
                </a:solidFill>
                <a:effectLst/>
                <a:latin typeface="Times New Roman" charset="0"/>
                <a:ea typeface="ＭＳ Ｐゴシック" charset="-128"/>
                <a:cs typeface="ＭＳ Ｐゴシック" charset="-128"/>
              </a:rPr>
              <a:t>observer evaluation</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114</a:t>
            </a:fld>
            <a:endParaRPr lang="en-US"/>
          </a:p>
        </p:txBody>
      </p:sp>
    </p:spTree>
    <p:extLst>
      <p:ext uri="{BB962C8B-B14F-4D97-AF65-F5344CB8AC3E}">
        <p14:creationId xmlns:p14="http://schemas.microsoft.com/office/powerpoint/2010/main" val="32396935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the participant evaluation of See et al. (2019), the human evaluator chats with the model for six turns and rates the chatbot using Likert scales on  8 dimensions capturing conversational quality: avoiding repetition, interestingness, making sense, fluency, listening, inquisitiveness, humanness and engagingness.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115</a:t>
            </a:fld>
            <a:endParaRPr lang="en-US"/>
          </a:p>
        </p:txBody>
      </p:sp>
    </p:spTree>
    <p:extLst>
      <p:ext uri="{BB962C8B-B14F-4D97-AF65-F5344CB8AC3E}">
        <p14:creationId xmlns:p14="http://schemas.microsoft.com/office/powerpoint/2010/main" val="351505967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Observer evaluations use third party annotators to look at the text of a complete conversation. Sometimes we’re interested in having raters assign a score to each system turn; for example (</a:t>
            </a:r>
            <a:r>
              <a:rPr lang="en-US" sz="1200" kern="1200" dirty="0" err="1">
                <a:solidFill>
                  <a:schemeClr val="tx1"/>
                </a:solidFill>
                <a:effectLst/>
                <a:latin typeface="Times New Roman" charset="0"/>
                <a:ea typeface="ＭＳ Ｐゴシック" charset="-128"/>
                <a:cs typeface="ＭＳ Ｐゴシック" charset="-128"/>
              </a:rPr>
              <a:t>Artstein</a:t>
            </a:r>
            <a:r>
              <a:rPr lang="en-US" sz="1200" kern="1200" dirty="0">
                <a:solidFill>
                  <a:schemeClr val="tx1"/>
                </a:solidFill>
                <a:effectLst/>
                <a:latin typeface="Times New Roman" charset="0"/>
                <a:ea typeface="ＭＳ Ｐゴシック" charset="-128"/>
                <a:cs typeface="ＭＳ Ｐゴシック" charset="-128"/>
              </a:rPr>
              <a:t> et al., 2009) have raters mark how </a:t>
            </a:r>
            <a:r>
              <a:rPr lang="en-US" sz="1200" i="1" kern="1200" dirty="0">
                <a:solidFill>
                  <a:schemeClr val="tx1"/>
                </a:solidFill>
                <a:effectLst/>
                <a:latin typeface="Times New Roman" charset="0"/>
                <a:ea typeface="ＭＳ Ｐゴシック" charset="-128"/>
                <a:cs typeface="ＭＳ Ｐゴシック" charset="-128"/>
              </a:rPr>
              <a:t>coherent </a:t>
            </a:r>
            <a:r>
              <a:rPr lang="en-US" sz="1200" kern="1200" dirty="0">
                <a:solidFill>
                  <a:schemeClr val="tx1"/>
                </a:solidFill>
                <a:effectLst/>
                <a:latin typeface="Times New Roman" charset="0"/>
                <a:ea typeface="ＭＳ Ｐゴシック" charset="-128"/>
                <a:cs typeface="ＭＳ Ｐゴシック" charset="-128"/>
              </a:rPr>
              <a:t>each turn is. Often, however, we just want a single high-level score to know if system A is better than system B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a:t>
            </a:r>
            <a:r>
              <a:rPr lang="en-US" sz="1200" b="0" kern="1200" dirty="0">
                <a:solidFill>
                  <a:schemeClr val="tx1"/>
                </a:solidFill>
                <a:effectLst/>
                <a:latin typeface="Times New Roman" charset="0"/>
                <a:ea typeface="ＭＳ Ｐゴシック" charset="-128"/>
                <a:cs typeface="ＭＳ Ｐゴシック" charset="-128"/>
              </a:rPr>
              <a:t>acute-eval </a:t>
            </a:r>
            <a:r>
              <a:rPr lang="en-US" sz="1200" kern="1200" dirty="0">
                <a:solidFill>
                  <a:schemeClr val="tx1"/>
                </a:solidFill>
                <a:effectLst/>
                <a:latin typeface="Times New Roman" charset="0"/>
                <a:ea typeface="ＭＳ Ｐゴシック" charset="-128"/>
                <a:cs typeface="ＭＳ Ｐゴシック" charset="-128"/>
              </a:rPr>
              <a:t>metric (Li et al., 2019) is such an observer evaluation in which annotators look at two separate human-computer conversations and </a:t>
            </a:r>
            <a:endParaRPr lang="en-US" dirty="0"/>
          </a:p>
          <a:p>
            <a:r>
              <a:rPr lang="en-US" sz="1200" b="0" kern="1200" dirty="0">
                <a:solidFill>
                  <a:schemeClr val="tx1"/>
                </a:solidFill>
                <a:effectLst/>
                <a:latin typeface="Times New Roman" charset="0"/>
                <a:ea typeface="ＭＳ Ｐゴシック" charset="-128"/>
                <a:cs typeface="ＭＳ Ｐゴシック" charset="-128"/>
              </a:rPr>
              <a:t>valuation with optimized questions and choose the one in which the dialogue system performed better, answering questions about 4 properties: </a:t>
            </a:r>
          </a:p>
        </p:txBody>
      </p:sp>
      <p:sp>
        <p:nvSpPr>
          <p:cNvPr id="4" name="Slide Number Placeholder 3"/>
          <p:cNvSpPr>
            <a:spLocks noGrp="1"/>
          </p:cNvSpPr>
          <p:nvPr>
            <p:ph type="sldNum" sz="quarter" idx="5"/>
          </p:nvPr>
        </p:nvSpPr>
        <p:spPr/>
        <p:txBody>
          <a:bodyPr/>
          <a:lstStyle/>
          <a:p>
            <a:fld id="{DF0D4404-C563-6B43-A824-459A163A6375}" type="slidenum">
              <a:rPr lang="en-US" smtClean="0"/>
              <a:pPr/>
              <a:t>116</a:t>
            </a:fld>
            <a:endParaRPr lang="en-US"/>
          </a:p>
        </p:txBody>
      </p:sp>
    </p:spTree>
    <p:extLst>
      <p:ext uri="{BB962C8B-B14F-4D97-AF65-F5344CB8AC3E}">
        <p14:creationId xmlns:p14="http://schemas.microsoft.com/office/powerpoint/2010/main" val="386999591"/>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Here's an example of the acute-eval annotator's task: comparing  two dialogues and choosing between Speaker 1 (light blue) and Speaker 2 (dark blue)</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117</a:t>
            </a:fld>
            <a:endParaRPr lang="en-US"/>
          </a:p>
        </p:txBody>
      </p:sp>
    </p:spTree>
    <p:extLst>
      <p:ext uri="{BB962C8B-B14F-4D97-AF65-F5344CB8AC3E}">
        <p14:creationId xmlns:p14="http://schemas.microsoft.com/office/powerpoint/2010/main" val="3164610189"/>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Automatic  evaluations like the BLEU scores used to evaluate machine translation are generally not used for such chatbots, since BLEU scores correlate poorly with human judgements.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Developing possible automatic evaluation metrics is an open research problem. One novel paradigm is </a:t>
            </a:r>
            <a:r>
              <a:rPr lang="en-US" sz="1200" b="1" kern="1200" dirty="0">
                <a:solidFill>
                  <a:schemeClr val="tx1"/>
                </a:solidFill>
                <a:effectLst/>
                <a:latin typeface="Times New Roman" charset="0"/>
                <a:ea typeface="ＭＳ Ｐゴシック" charset="-128"/>
                <a:cs typeface="ＭＳ Ｐゴシック" charset="-128"/>
              </a:rPr>
              <a:t>adversarial</a:t>
            </a:r>
            <a:r>
              <a:rPr lang="en-US" sz="1200" kern="1200" dirty="0">
                <a:solidFill>
                  <a:schemeClr val="tx1"/>
                </a:solidFill>
                <a:effectLst/>
                <a:latin typeface="Times New Roman" charset="0"/>
                <a:ea typeface="ＭＳ Ｐゴシック" charset="-128"/>
                <a:cs typeface="ＭＳ Ｐゴシック" charset="-128"/>
              </a:rPr>
              <a:t> </a:t>
            </a:r>
            <a:r>
              <a:rPr lang="en-US" sz="1200" b="1" kern="1200" dirty="0">
                <a:solidFill>
                  <a:schemeClr val="tx1"/>
                </a:solidFill>
                <a:effectLst/>
                <a:latin typeface="Times New Roman" charset="0"/>
                <a:ea typeface="ＭＳ Ｐゴシック" charset="-128"/>
                <a:cs typeface="ＭＳ Ｐゴシック" charset="-128"/>
              </a:rPr>
              <a:t>evaluation</a:t>
            </a:r>
            <a:r>
              <a:rPr lang="en-US" sz="1200" kern="1200" dirty="0">
                <a:solidFill>
                  <a:schemeClr val="tx1"/>
                </a:solidFill>
                <a:effectLst/>
                <a:latin typeface="Times New Roman" charset="0"/>
                <a:ea typeface="ＭＳ Ｐゴシック" charset="-128"/>
                <a:cs typeface="ＭＳ Ｐゴシック" charset="-128"/>
              </a:rPr>
              <a:t>. inspired by the Turing test.  The idea is to train a ``Turing-like'' evaluator classifier to distinguish</a:t>
            </a:r>
          </a:p>
          <a:p>
            <a:r>
              <a:rPr lang="en-US" sz="1200" kern="1200" dirty="0">
                <a:solidFill>
                  <a:schemeClr val="tx1"/>
                </a:solidFill>
                <a:effectLst/>
                <a:latin typeface="Times New Roman" charset="0"/>
                <a:ea typeface="ＭＳ Ｐゴシック" charset="-128"/>
                <a:cs typeface="ＭＳ Ｐゴシック" charset="-128"/>
              </a:rPr>
              <a:t>between human-generated responses and machine-generated responses. The more successful a response generation system is at fooling this evaluator, the better the system.</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118</a:t>
            </a:fld>
            <a:endParaRPr lang="en-US"/>
          </a:p>
        </p:txBody>
      </p:sp>
    </p:spTree>
    <p:extLst>
      <p:ext uri="{BB962C8B-B14F-4D97-AF65-F5344CB8AC3E}">
        <p14:creationId xmlns:p14="http://schemas.microsoft.com/office/powerpoint/2010/main" val="1871633468"/>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If the task is unambiguous, we can simply measure absolute task success (did the system book the right plane flight, or put the right event on the calendar).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Slightly more </a:t>
            </a:r>
            <a:r>
              <a:rPr lang="en-US" sz="1200" kern="1200" dirty="0" err="1">
                <a:solidFill>
                  <a:schemeClr val="tx1"/>
                </a:solidFill>
                <a:effectLst/>
                <a:latin typeface="Times New Roman" charset="0"/>
                <a:ea typeface="ＭＳ Ｐゴシック" charset="-128"/>
                <a:cs typeface="ＭＳ Ｐゴシック" charset="-128"/>
              </a:rPr>
              <a:t>finegrained</a:t>
            </a:r>
            <a:r>
              <a:rPr lang="en-US" sz="1200" kern="1200" dirty="0">
                <a:solidFill>
                  <a:schemeClr val="tx1"/>
                </a:solidFill>
                <a:effectLst/>
                <a:latin typeface="Times New Roman" charset="0"/>
                <a:ea typeface="ＭＳ Ｐゴシック" charset="-128"/>
                <a:cs typeface="ＭＳ Ｐゴシック" charset="-128"/>
              </a:rPr>
              <a:t>, we can measure be </a:t>
            </a:r>
            <a:r>
              <a:rPr lang="en-US" sz="1200" b="0" kern="1200" dirty="0">
                <a:solidFill>
                  <a:schemeClr val="tx1"/>
                </a:solidFill>
                <a:effectLst/>
                <a:latin typeface="Times New Roman" charset="0"/>
                <a:ea typeface="ＭＳ Ｐゴシック" charset="-128"/>
                <a:cs typeface="ＭＳ Ｐゴシック" charset="-128"/>
              </a:rPr>
              <a:t>slot error rate</a:t>
            </a:r>
            <a:r>
              <a:rPr lang="en-US" sz="1200" kern="1200" dirty="0">
                <a:solidFill>
                  <a:schemeClr val="tx1"/>
                </a:solidFill>
                <a:effectLst/>
                <a:latin typeface="Times New Roman" charset="0"/>
                <a:ea typeface="ＭＳ Ｐゴシック" charset="-128"/>
                <a:cs typeface="ＭＳ Ｐゴシック" charset="-128"/>
              </a:rPr>
              <a:t>, the percentage of slots that were filled with the correct values: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119</a:t>
            </a:fld>
            <a:endParaRPr lang="en-US"/>
          </a:p>
        </p:txBody>
      </p:sp>
    </p:spTree>
    <p:extLst>
      <p:ext uri="{BB962C8B-B14F-4D97-AF65-F5344CB8AC3E}">
        <p14:creationId xmlns:p14="http://schemas.microsoft.com/office/powerpoint/2010/main" val="2488868658"/>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D0D9B37D-59CC-4340-BA98-E056CC2D22FC}" type="slidenum">
              <a:rPr lang="en-US" sz="1200"/>
              <a:pPr eaLnBrk="1" hangingPunct="1"/>
              <a:t>120</a:t>
            </a:fld>
            <a:endParaRPr lang="en-US" sz="1200"/>
          </a:p>
        </p:txBody>
      </p:sp>
      <p:sp>
        <p:nvSpPr>
          <p:cNvPr id="140291" name="Rectangle 2"/>
          <p:cNvSpPr>
            <a:spLocks noGrp="1" noRot="1" noChangeAspect="1" noChangeArrowheads="1"/>
          </p:cNvSpPr>
          <p:nvPr>
            <p:ph type="sldImg"/>
          </p:nvPr>
        </p:nvSpPr>
        <p:spPr>
          <a:xfrm>
            <a:off x="387350" y="685800"/>
            <a:ext cx="6088063" cy="3425825"/>
          </a:xfrm>
          <a:solidFill>
            <a:srgbClr val="FFFFFF"/>
          </a:solidFill>
          <a:ln/>
        </p:spPr>
      </p:sp>
      <p:sp>
        <p:nvSpPr>
          <p:cNvPr id="140292" name="Rectangle 3"/>
          <p:cNvSpPr>
            <a:spLocks noGrp="1" noChangeArrowheads="1"/>
          </p:cNvSpPr>
          <p:nvPr>
            <p:ph type="body" idx="1"/>
          </p:nvPr>
        </p:nvSpPr>
        <p:spPr>
          <a:xfrm>
            <a:off x="917575" y="4343400"/>
            <a:ext cx="5022850" cy="4114800"/>
          </a:xfrm>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consider a system given this sentence:</a:t>
            </a:r>
            <a:br>
              <a:rPr lang="en-US" sz="1200" kern="1200" dirty="0">
                <a:solidFill>
                  <a:schemeClr val="tx1"/>
                </a:solidFill>
                <a:effectLst/>
                <a:latin typeface="Times New Roman" charset="0"/>
                <a:ea typeface="ＭＳ Ｐゴシック" charset="-128"/>
                <a:cs typeface="ＭＳ Ｐゴシック" charset="-128"/>
              </a:rPr>
            </a:b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Make an appointment with Chris at 10:30 in Gates 104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which extracted the following candidate slot structure: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the slot error rate is 1/3, since the TIME is wrong. Instead of error rate, slot precision, recall, and F-score can also be used. Slot error rate is also sometimes called </a:t>
            </a:r>
            <a:r>
              <a:rPr lang="en-US" sz="1200" b="0" kern="1200" dirty="0">
                <a:solidFill>
                  <a:schemeClr val="tx1"/>
                </a:solidFill>
                <a:effectLst/>
                <a:latin typeface="Times New Roman" charset="0"/>
                <a:ea typeface="ＭＳ Ｐゴシック" charset="-128"/>
                <a:cs typeface="ＭＳ Ｐゴシック" charset="-128"/>
              </a:rPr>
              <a:t>concept error rate</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824463128"/>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To get a more fine-grained idea of user happiness, we can compute a </a:t>
            </a:r>
            <a:r>
              <a:rPr lang="en-US" sz="1200" b="1" kern="1200" dirty="0">
                <a:solidFill>
                  <a:schemeClr val="tx1"/>
                </a:solidFill>
                <a:effectLst/>
                <a:latin typeface="Times New Roman" charset="0"/>
                <a:ea typeface="ＭＳ Ｐゴシック" charset="-128"/>
                <a:cs typeface="ＭＳ Ｐゴシック" charset="-128"/>
              </a:rPr>
              <a:t> </a:t>
            </a:r>
            <a:r>
              <a:rPr lang="en-US" sz="1200" b="1" i="1" kern="1200" dirty="0">
                <a:solidFill>
                  <a:schemeClr val="tx1"/>
                </a:solidFill>
                <a:effectLst/>
                <a:latin typeface="Times New Roman" charset="0"/>
                <a:ea typeface="ＭＳ Ｐゴシック" charset="-128"/>
                <a:cs typeface="ＭＳ Ｐゴシック" charset="-128"/>
              </a:rPr>
              <a:t>user satisfaction rating</a:t>
            </a:r>
            <a:r>
              <a:rPr lang="en-US" sz="1200" i="1" kern="1200" dirty="0">
                <a:solidFill>
                  <a:schemeClr val="tx1"/>
                </a:solidFill>
                <a:effectLst/>
                <a:latin typeface="Times New Roman" charset="0"/>
                <a:ea typeface="ＭＳ Ｐゴシック" charset="-128"/>
                <a:cs typeface="ＭＳ Ｐゴシック" charset="-128"/>
              </a:rPr>
              <a:t>, </a:t>
            </a:r>
            <a:r>
              <a:rPr lang="en-US" sz="1200" i="0" kern="1200" dirty="0">
                <a:solidFill>
                  <a:schemeClr val="tx1"/>
                </a:solidFill>
                <a:effectLst/>
                <a:latin typeface="Times New Roman" charset="0"/>
                <a:ea typeface="ＭＳ Ｐゴシック" charset="-128"/>
                <a:cs typeface="ＭＳ Ｐゴシック" charset="-128"/>
              </a:rPr>
              <a:t>where we have </a:t>
            </a:r>
            <a:r>
              <a:rPr lang="en-US" sz="1200" kern="1200" dirty="0">
                <a:solidFill>
                  <a:schemeClr val="tx1"/>
                </a:solidFill>
                <a:effectLst/>
                <a:latin typeface="Times New Roman" charset="0"/>
                <a:ea typeface="ＭＳ Ｐゴシック" charset="-128"/>
                <a:cs typeface="ＭＳ Ｐゴシック" charset="-128"/>
              </a:rPr>
              <a:t>users interact with a dialogue system to perform a task and complete a questionnaire. Here are some sample multiple-choice questions responses are mapped into the range of 1 to 5, and then averaged over all questions to get a total user satisfaction rating.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121</a:t>
            </a:fld>
            <a:endParaRPr lang="en-US"/>
          </a:p>
        </p:txBody>
      </p:sp>
    </p:spTree>
    <p:extLst>
      <p:ext uri="{BB962C8B-B14F-4D97-AF65-F5344CB8AC3E}">
        <p14:creationId xmlns:p14="http://schemas.microsoft.com/office/powerpoint/2010/main" val="29035623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consider some of the properties of this conversation.  First of all, we call each of the contributions of the  two </a:t>
            </a:r>
            <a:r>
              <a:rPr lang="en-US" dirty="0" err="1"/>
              <a:t>conversants</a:t>
            </a:r>
            <a:r>
              <a:rPr lang="en-US" dirty="0"/>
              <a:t> a "turn", as if conversation was the kind of game where everyone takes turns.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12</a:t>
            </a:fld>
            <a:endParaRPr lang="en-US"/>
          </a:p>
        </p:txBody>
      </p:sp>
    </p:spTree>
    <p:extLst>
      <p:ext uri="{BB962C8B-B14F-4D97-AF65-F5344CB8AC3E}">
        <p14:creationId xmlns:p14="http://schemas.microsoft.com/office/powerpoint/2010/main" val="281839375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measure other factors, like efficiency, via </a:t>
            </a:r>
            <a:r>
              <a:rPr lang="en-US" sz="1200" kern="1200" dirty="0">
                <a:solidFill>
                  <a:schemeClr val="tx1"/>
                </a:solidFill>
                <a:effectLst/>
                <a:latin typeface="Times New Roman" charset="0"/>
                <a:ea typeface="ＭＳ Ｐゴシック" charset="-128"/>
                <a:cs typeface="ＭＳ Ｐゴシック" charset="-128"/>
              </a:rPr>
              <a:t>total elapsed time for the dialogue in seconds, the number of total turns or of system turns, or the total number of queries (</a:t>
            </a:r>
            <a:r>
              <a:rPr lang="en-US" sz="1200" kern="1200" dirty="0" err="1">
                <a:solidFill>
                  <a:schemeClr val="tx1"/>
                </a:solidFill>
                <a:effectLst/>
                <a:latin typeface="Times New Roman" charset="0"/>
                <a:ea typeface="ＭＳ Ｐゴシック" charset="-128"/>
                <a:cs typeface="ＭＳ Ｐゴシック" charset="-128"/>
              </a:rPr>
              <a:t>Polifroni</a:t>
            </a:r>
            <a:r>
              <a:rPr lang="en-US" sz="1200" kern="1200" dirty="0">
                <a:solidFill>
                  <a:schemeClr val="tx1"/>
                </a:solidFill>
                <a:effectLst/>
                <a:latin typeface="Times New Roman" charset="0"/>
                <a:ea typeface="ＭＳ Ｐゴシック" charset="-128"/>
                <a:cs typeface="ＭＳ Ｐゴシック" charset="-128"/>
              </a:rPr>
              <a:t> et al., 1992).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Quality cost measures other aspects of the interactions that affect user’s perception of the system. One such measure is the number of times the ASR system failed to return any sentence, or the number of ASR rejection prompts. Similar metrics include the number of times the user had to barge in  and interrupt the system.</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122</a:t>
            </a:fld>
            <a:endParaRPr lang="en-US"/>
          </a:p>
        </p:txBody>
      </p:sp>
    </p:spTree>
    <p:extLst>
      <p:ext uri="{BB962C8B-B14F-4D97-AF65-F5344CB8AC3E}">
        <p14:creationId xmlns:p14="http://schemas.microsoft.com/office/powerpoint/2010/main" val="1585006317"/>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123</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We've seen the standard evaluations for both </a:t>
            </a:r>
            <a:r>
              <a:rPr lang="en-US" sz="1200" kern="1200" dirty="0" err="1">
                <a:solidFill>
                  <a:schemeClr val="tx1"/>
                </a:solidFill>
                <a:effectLst/>
                <a:latin typeface="Times New Roman" charset="0"/>
                <a:ea typeface="ＭＳ Ｐゴシック" charset="-128"/>
                <a:cs typeface="ＭＳ Ｐゴシック" charset="-128"/>
              </a:rPr>
              <a:t>chabots</a:t>
            </a:r>
            <a:r>
              <a:rPr lang="en-US" sz="1200" kern="1200" dirty="0">
                <a:solidFill>
                  <a:schemeClr val="tx1"/>
                </a:solidFill>
                <a:effectLst/>
                <a:latin typeface="Times New Roman" charset="0"/>
                <a:ea typeface="ＭＳ Ｐゴシック" charset="-128"/>
                <a:cs typeface="ＭＳ Ｐゴシック" charset="-128"/>
              </a:rPr>
              <a:t> and task-based dialogue.</a:t>
            </a:r>
            <a:endParaRPr lang="en-US" dirty="0"/>
          </a:p>
          <a:p>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387723349"/>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124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consider some of the ethical issues and the design process for dialogue systems </a:t>
            </a:r>
          </a:p>
        </p:txBody>
      </p:sp>
    </p:spTree>
    <p:extLst>
      <p:ext uri="{BB962C8B-B14F-4D97-AF65-F5344CB8AC3E}">
        <p14:creationId xmlns:p14="http://schemas.microsoft.com/office/powerpoint/2010/main" val="142440576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user plays a more important role in dialogue systems than in most other areas of speech and language processing, and thus the study of dialogue systems is closely linked with the field of Human-Computer Interaction (HCI). The design of dialogue systems follows </a:t>
            </a:r>
            <a:r>
              <a:rPr lang="en-US" sz="1200" b="0" kern="1200" dirty="0">
                <a:solidFill>
                  <a:schemeClr val="tx1"/>
                </a:solidFill>
                <a:effectLst/>
                <a:latin typeface="Times New Roman" charset="0"/>
                <a:ea typeface="ＭＳ Ｐゴシック" charset="-128"/>
                <a:cs typeface="ＭＳ Ｐゴシック" charset="-128"/>
              </a:rPr>
              <a:t>user-centered design </a:t>
            </a:r>
            <a:r>
              <a:rPr lang="en-US" sz="1200" kern="1200" dirty="0">
                <a:solidFill>
                  <a:schemeClr val="tx1"/>
                </a:solidFill>
                <a:effectLst/>
                <a:latin typeface="Times New Roman" charset="0"/>
                <a:ea typeface="ＭＳ Ｐゴシック" charset="-128"/>
                <a:cs typeface="ＭＳ Ｐゴシック" charset="-128"/>
              </a:rPr>
              <a:t>principles:</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Study the user and task: </a:t>
            </a:r>
            <a:r>
              <a:rPr lang="en-US" sz="1200" kern="1200" dirty="0">
                <a:solidFill>
                  <a:schemeClr val="tx1"/>
                </a:solidFill>
                <a:effectLst/>
                <a:latin typeface="Times New Roman" charset="0"/>
                <a:ea typeface="ＭＳ Ｐゴシック" charset="-128"/>
                <a:cs typeface="ＭＳ Ｐゴシック" charset="-128"/>
              </a:rPr>
              <a:t>Understand the potential users and the nature of the task by interviews with users, investigation of similar systems, It's important to incorporate </a:t>
            </a:r>
            <a:r>
              <a:rPr lang="en-US" sz="1200" b="0" kern="1200" dirty="0">
                <a:solidFill>
                  <a:schemeClr val="tx1"/>
                </a:solidFill>
                <a:effectLst/>
                <a:latin typeface="Times New Roman" charset="0"/>
                <a:ea typeface="ＭＳ Ｐゴシック" charset="-128"/>
                <a:cs typeface="ＭＳ Ｐゴシック" charset="-128"/>
              </a:rPr>
              <a:t>value sensitive design</a:t>
            </a:r>
            <a:r>
              <a:rPr lang="en-US" sz="1200" kern="1200" dirty="0">
                <a:solidFill>
                  <a:schemeClr val="tx1"/>
                </a:solidFill>
                <a:effectLst/>
                <a:latin typeface="Times New Roman" charset="0"/>
                <a:ea typeface="ＭＳ Ｐゴシック" charset="-128"/>
                <a:cs typeface="ＭＳ Ｐゴシック" charset="-128"/>
              </a:rPr>
              <a:t>, in which we carefully consider during the design process the benefits, harms and possible stakeholders of the resulting system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Build simulations and prototypes: </a:t>
            </a:r>
            <a:r>
              <a:rPr lang="en-US" sz="1200" kern="1200" dirty="0">
                <a:solidFill>
                  <a:schemeClr val="tx1"/>
                </a:solidFill>
                <a:effectLst/>
                <a:latin typeface="Times New Roman" charset="0"/>
                <a:ea typeface="ＭＳ Ｐゴシック" charset="-128"/>
                <a:cs typeface="ＭＳ Ｐゴシック" charset="-128"/>
              </a:rPr>
              <a:t>A crucial tool in building dialogue systems is the </a:t>
            </a:r>
            <a:r>
              <a:rPr lang="en-US" sz="1200" b="0" kern="1200" dirty="0">
                <a:solidFill>
                  <a:schemeClr val="tx1"/>
                </a:solidFill>
                <a:effectLst/>
                <a:latin typeface="Times New Roman" charset="0"/>
                <a:ea typeface="ＭＳ Ｐゴシック" charset="-128"/>
                <a:cs typeface="ＭＳ Ｐゴシック" charset="-128"/>
              </a:rPr>
              <a:t>Wizard-of-Oz system</a:t>
            </a:r>
            <a:r>
              <a:rPr lang="en-US" sz="1200" kern="1200" dirty="0">
                <a:solidFill>
                  <a:schemeClr val="tx1"/>
                </a:solidFill>
                <a:effectLst/>
                <a:latin typeface="Times New Roman" charset="0"/>
                <a:ea typeface="ＭＳ Ｐゴシック" charset="-128"/>
                <a:cs typeface="ＭＳ Ｐゴシック" charset="-128"/>
              </a:rPr>
              <a:t>. In wizard systems, the users interact with what they think is a software agent but is in fact a human “wizard” disguised by a software interface. The name comes from the children’s book </a:t>
            </a:r>
            <a:r>
              <a:rPr lang="en-US" sz="1200" i="1" kern="1200" dirty="0">
                <a:solidFill>
                  <a:schemeClr val="tx1"/>
                </a:solidFill>
                <a:effectLst/>
                <a:latin typeface="Times New Roman" charset="0"/>
                <a:ea typeface="ＭＳ Ｐゴシック" charset="-128"/>
                <a:cs typeface="ＭＳ Ｐゴシック" charset="-128"/>
              </a:rPr>
              <a:t>The Wizard of Oz </a:t>
            </a:r>
            <a:r>
              <a:rPr lang="en-US" sz="1200" kern="1200" dirty="0">
                <a:solidFill>
                  <a:schemeClr val="tx1"/>
                </a:solidFill>
                <a:effectLst/>
                <a:latin typeface="Times New Roman" charset="0"/>
                <a:ea typeface="ＭＳ Ｐゴシック" charset="-128"/>
                <a:cs typeface="ＭＳ Ｐゴシック" charset="-128"/>
              </a:rPr>
              <a:t>(Baum, 1900), in which the wizard turned out to be just a simulation controlled by a man behind a curtain or screen.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Finally, we need to iteratively test the design on users</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125</a:t>
            </a:fld>
            <a:endParaRPr lang="en-US"/>
          </a:p>
        </p:txBody>
      </p:sp>
    </p:spTree>
    <p:extLst>
      <p:ext uri="{BB962C8B-B14F-4D97-AF65-F5344CB8AC3E}">
        <p14:creationId xmlns:p14="http://schemas.microsoft.com/office/powerpoint/2010/main" val="963512676"/>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Ethical issues have long been known to be crucial in artificial agents.  Mary Shelly first raised these issues over 200 years ago in Frankenstein, which brought up these issues of creating </a:t>
            </a:r>
            <a:r>
              <a:rPr lang="en-US"/>
              <a:t>agents without </a:t>
            </a:r>
            <a:r>
              <a:rPr lang="en-US" dirty="0"/>
              <a:t>a consideration of ethical and </a:t>
            </a:r>
            <a:r>
              <a:rPr lang="en-US"/>
              <a:t>humanistic concerns.</a:t>
            </a:r>
            <a:endParaRPr lang="en-US" dirty="0"/>
          </a:p>
          <a:p>
            <a:endParaRPr lang="en-US" dirty="0"/>
          </a:p>
          <a:p>
            <a:r>
              <a:rPr lang="en-US" dirty="0"/>
              <a:t>Among the issues with ethical dimensions are:</a:t>
            </a:r>
          </a:p>
          <a:p>
            <a:endParaRPr lang="en-US" dirty="0"/>
          </a:p>
          <a:p>
            <a:r>
              <a:rPr lang="en-US" dirty="0"/>
              <a:t>Safety: We don't want drivers crashing because they were distracted by a chatbot</a:t>
            </a:r>
          </a:p>
          <a:p>
            <a:r>
              <a:rPr lang="en-US" dirty="0"/>
              <a:t>Representational harm: we don't want systems demeaning particular social groups</a:t>
            </a:r>
          </a:p>
          <a:p>
            <a:r>
              <a:rPr lang="en-US" dirty="0"/>
              <a:t>Privacy: we don't want systems divulging private information</a:t>
            </a:r>
          </a:p>
        </p:txBody>
      </p:sp>
      <p:sp>
        <p:nvSpPr>
          <p:cNvPr id="4" name="Slide Number Placeholder 3"/>
          <p:cNvSpPr>
            <a:spLocks noGrp="1"/>
          </p:cNvSpPr>
          <p:nvPr>
            <p:ph type="sldNum" sz="quarter" idx="5"/>
          </p:nvPr>
        </p:nvSpPr>
        <p:spPr/>
        <p:txBody>
          <a:bodyPr/>
          <a:lstStyle/>
          <a:p>
            <a:fld id="{DF0D4404-C563-6B43-A824-459A163A6375}" type="slidenum">
              <a:rPr lang="en-US" smtClean="0"/>
              <a:pPr/>
              <a:t>126</a:t>
            </a:fld>
            <a:endParaRPr lang="en-US"/>
          </a:p>
        </p:txBody>
      </p:sp>
    </p:spTree>
    <p:extLst>
      <p:ext uri="{BB962C8B-B14F-4D97-AF65-F5344CB8AC3E}">
        <p14:creationId xmlns:p14="http://schemas.microsoft.com/office/powerpoint/2010/main" val="2430563442"/>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well-publicized instance of abuse and </a:t>
            </a:r>
            <a:r>
              <a:rPr lang="en-US" sz="1200" kern="1200" dirty="0" err="1">
                <a:solidFill>
                  <a:schemeClr val="tx1"/>
                </a:solidFill>
                <a:effectLst/>
                <a:latin typeface="Times New Roman" charset="0"/>
                <a:ea typeface="ＭＳ Ｐゴシック" charset="-128"/>
                <a:cs typeface="ＭＳ Ｐゴシック" charset="-128"/>
              </a:rPr>
              <a:t>representatonal</a:t>
            </a:r>
            <a:r>
              <a:rPr lang="en-US" sz="1200" kern="1200" dirty="0">
                <a:solidFill>
                  <a:schemeClr val="tx1"/>
                </a:solidFill>
                <a:effectLst/>
                <a:latin typeface="Times New Roman" charset="0"/>
                <a:ea typeface="ＭＳ Ｐゴシック" charset="-128"/>
                <a:cs typeface="ＭＳ Ｐゴシック" charset="-128"/>
              </a:rPr>
              <a:t> Harm occurred with </a:t>
            </a:r>
            <a:r>
              <a:rPr lang="en-US" sz="1200" b="0" kern="1200" dirty="0">
                <a:solidFill>
                  <a:schemeClr val="tx1"/>
                </a:solidFill>
                <a:effectLst/>
                <a:latin typeface="Times New Roman" charset="0"/>
                <a:ea typeface="ＭＳ Ｐゴシック" charset="-128"/>
                <a:cs typeface="ＭＳ Ｐゴシック" charset="-128"/>
              </a:rPr>
              <a:t>Tay </a:t>
            </a:r>
            <a:r>
              <a:rPr lang="en-US" sz="1200" kern="1200" dirty="0">
                <a:solidFill>
                  <a:schemeClr val="tx1"/>
                </a:solidFill>
                <a:effectLst/>
                <a:latin typeface="Times New Roman" charset="0"/>
                <a:ea typeface="ＭＳ Ｐゴシック" charset="-128"/>
                <a:cs typeface="ＭＳ Ｐゴシック" charset="-128"/>
              </a:rPr>
              <a:t>Microsoft’s 2016 </a:t>
            </a:r>
            <a:r>
              <a:rPr lang="en-US" sz="1200" b="0" kern="1200" dirty="0">
                <a:solidFill>
                  <a:schemeClr val="tx1"/>
                </a:solidFill>
                <a:effectLst/>
                <a:latin typeface="Times New Roman" charset="0"/>
                <a:ea typeface="ＭＳ Ｐゴシック" charset="-128"/>
                <a:cs typeface="ＭＳ Ｐゴシック" charset="-128"/>
              </a:rPr>
              <a:t>Tay </a:t>
            </a:r>
            <a:r>
              <a:rPr lang="en-US" sz="1200" kern="1200" dirty="0">
                <a:solidFill>
                  <a:schemeClr val="tx1"/>
                </a:solidFill>
                <a:effectLst/>
                <a:latin typeface="Times New Roman" charset="0"/>
                <a:ea typeface="ＭＳ Ｐゴシック" charset="-128"/>
                <a:cs typeface="ＭＳ Ｐゴシック" charset="-128"/>
              </a:rPr>
              <a:t>chatbot,   The chatbot was given the personality of a young woman communicating informally, and was designed to learn from users via IR</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128</a:t>
            </a:fld>
            <a:endParaRPr lang="en-US"/>
          </a:p>
        </p:txBody>
      </p:sp>
    </p:spTree>
    <p:extLst>
      <p:ext uri="{BB962C8B-B14F-4D97-AF65-F5344CB8AC3E}">
        <p14:creationId xmlns:p14="http://schemas.microsoft.com/office/powerpoint/2010/main" val="173969617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Tay began posting messages with racial slurs, conspiracy theories, and personal attacks on its users,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and was taken offline after 16 hours.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CLICK user responses have to be modeled via prototyping</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129</a:t>
            </a:fld>
            <a:endParaRPr lang="en-US"/>
          </a:p>
        </p:txBody>
      </p:sp>
    </p:spTree>
    <p:extLst>
      <p:ext uri="{BB962C8B-B14F-4D97-AF65-F5344CB8AC3E}">
        <p14:creationId xmlns:p14="http://schemas.microsoft.com/office/powerpoint/2010/main" val="3285376123"/>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Indeed, these kinds of abuse exist in the datasets used to train most dialogue systems</a:t>
            </a:r>
          </a:p>
          <a:p>
            <a:r>
              <a:rPr lang="en-US" dirty="0"/>
              <a:t>Henderson et al found bias and hate-speech in the training data, and in dialogue models trained on them</a:t>
            </a:r>
          </a:p>
        </p:txBody>
      </p:sp>
      <p:sp>
        <p:nvSpPr>
          <p:cNvPr id="4" name="Slide Number Placeholder 3"/>
          <p:cNvSpPr>
            <a:spLocks noGrp="1"/>
          </p:cNvSpPr>
          <p:nvPr>
            <p:ph type="sldNum" sz="quarter" idx="5"/>
          </p:nvPr>
        </p:nvSpPr>
        <p:spPr/>
        <p:txBody>
          <a:bodyPr/>
          <a:lstStyle/>
          <a:p>
            <a:fld id="{DF0D4404-C563-6B43-A824-459A163A6375}" type="slidenum">
              <a:rPr lang="en-US" smtClean="0"/>
              <a:pPr/>
              <a:t>130</a:t>
            </a:fld>
            <a:endParaRPr lang="en-US"/>
          </a:p>
        </p:txBody>
      </p:sp>
    </p:spTree>
    <p:extLst>
      <p:ext uri="{BB962C8B-B14F-4D97-AF65-F5344CB8AC3E}">
        <p14:creationId xmlns:p14="http://schemas.microsoft.com/office/powerpoint/2010/main" val="30521786"/>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privacy is important, especially for ubiquitous dialogue systems.  Henderson et al show that any dialogue system can have accidental leakage of things like passwords.  And many dialogue systems have intentional information leakage, by sending all information to the corporate developer or advertisers. Campagna et al show that it's possible to design privacy-preserving systems.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131</a:t>
            </a:fld>
            <a:endParaRPr lang="en-US"/>
          </a:p>
        </p:txBody>
      </p:sp>
    </p:spTree>
    <p:extLst>
      <p:ext uri="{BB962C8B-B14F-4D97-AF65-F5344CB8AC3E}">
        <p14:creationId xmlns:p14="http://schemas.microsoft.com/office/powerpoint/2010/main" val="2265856192"/>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132</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It's important to keep the user, and the potential harms, in mind when designing dialogue systems.</a:t>
            </a:r>
          </a:p>
        </p:txBody>
      </p:sp>
    </p:spTree>
    <p:extLst>
      <p:ext uri="{BB962C8B-B14F-4D97-AF65-F5344CB8AC3E}">
        <p14:creationId xmlns:p14="http://schemas.microsoft.com/office/powerpoint/2010/main" val="15592779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59D2B6C-E9FC-BB43-87D8-E91CC015756B}" type="slidenum">
              <a:rPr lang="en-US" sz="1200"/>
              <a:pPr eaLnBrk="1" hangingPunct="1"/>
              <a:t>13</a:t>
            </a:fld>
            <a:endParaRPr lang="en-US" sz="1200"/>
          </a:p>
        </p:txBody>
      </p:sp>
      <p:sp>
        <p:nvSpPr>
          <p:cNvPr id="52227" name="Rectangle 2"/>
          <p:cNvSpPr>
            <a:spLocks noGrp="1" noRot="1" noChangeAspect="1" noChangeArrowheads="1"/>
          </p:cNvSpPr>
          <p:nvPr>
            <p:ph type="sldImg"/>
          </p:nvPr>
        </p:nvSpPr>
        <p:spPr>
          <a:xfrm>
            <a:off x="381000" y="685800"/>
            <a:ext cx="6096000" cy="34290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There are 20 turns in this excerpt. A turn can consist of a sentence (like C1), although it might be as short as a single word (C13) or as long as multiple sentences (A10).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33413872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the fact that there are two (or more) people who need to talk means that they have to negotiate turn-taking.  Who takes the floor? When do I yield the floor? What happens when we both try to talk at the same time, cases of interruptions.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14</a:t>
            </a:fld>
            <a:endParaRPr lang="en-US"/>
          </a:p>
        </p:txBody>
      </p:sp>
    </p:spTree>
    <p:extLst>
      <p:ext uri="{BB962C8B-B14F-4D97-AF65-F5344CB8AC3E}">
        <p14:creationId xmlns:p14="http://schemas.microsoft.com/office/powerpoint/2010/main" val="34775576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59D2B6C-E9FC-BB43-87D8-E91CC015756B}" type="slidenum">
              <a:rPr lang="en-US" sz="1200"/>
              <a:pPr eaLnBrk="1" hangingPunct="1"/>
              <a:t>15</a:t>
            </a:fld>
            <a:endParaRPr lang="en-US" sz="1200"/>
          </a:p>
        </p:txBody>
      </p:sp>
      <p:sp>
        <p:nvSpPr>
          <p:cNvPr id="52227" name="Rectangle 2"/>
          <p:cNvSpPr>
            <a:spLocks noGrp="1" noRot="1" noChangeAspect="1" noChangeArrowheads="1"/>
          </p:cNvSpPr>
          <p:nvPr>
            <p:ph type="sldImg"/>
          </p:nvPr>
        </p:nvSpPr>
        <p:spPr>
          <a:xfrm>
            <a:off x="381000" y="685800"/>
            <a:ext cx="6096000" cy="34290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Notice that the client interrupts here, and the human agent knows to stop talking (and also knows that the the client might be making a correction or change).  Systems need to be able to handle this.  </a:t>
            </a:r>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3951332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a dialogue system, recognizing when  the user is talking is called barge-in.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 system also has to know when to start talking. For example, most of the time in conversation, speakers start their turns almost immediately after the other speaker finishes, without a long pause. This is sometimes called "latching"; people are able to (most of the time) detect when the other person is about to finish talking and time their response to slip right in.</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Spoken dialogue systems must detect whether a user is done speaking, so they can process the utterance and respond. This task— called </a:t>
            </a:r>
            <a:r>
              <a:rPr lang="en-US" sz="1200" b="0" kern="1200" dirty="0" err="1">
                <a:solidFill>
                  <a:schemeClr val="tx1"/>
                </a:solidFill>
                <a:effectLst/>
                <a:latin typeface="Times New Roman" charset="0"/>
                <a:ea typeface="ＭＳ Ｐゴシック" charset="-128"/>
                <a:cs typeface="ＭＳ Ｐゴシック" charset="-128"/>
              </a:rPr>
              <a:t>endpointing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endpoint detection</a:t>
            </a:r>
            <a:r>
              <a:rPr lang="en-US" sz="1200" kern="1200" dirty="0">
                <a:solidFill>
                  <a:schemeClr val="tx1"/>
                </a:solidFill>
                <a:effectLst/>
                <a:latin typeface="Times New Roman" charset="0"/>
                <a:ea typeface="ＭＳ Ｐゴシック" charset="-128"/>
                <a:cs typeface="ＭＳ Ｐゴシック" charset="-128"/>
              </a:rPr>
              <a:t>— can be quite challenging because of noise and because people often pause in the middle of turns.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16</a:t>
            </a:fld>
            <a:endParaRPr lang="en-US"/>
          </a:p>
        </p:txBody>
      </p:sp>
    </p:spTree>
    <p:extLst>
      <p:ext uri="{BB962C8B-B14F-4D97-AF65-F5344CB8AC3E}">
        <p14:creationId xmlns:p14="http://schemas.microsoft.com/office/powerpoint/2010/main" val="2142732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key insight into conversation—due originally to the philosopher Wittgenstein (1953) but worked out more fully by the philosopher Austin (1962)—is that each utterance in a dialogue is a kind of </a:t>
            </a:r>
            <a:r>
              <a:rPr lang="en-US" sz="1200" b="0" kern="1200" dirty="0">
                <a:solidFill>
                  <a:schemeClr val="tx1"/>
                </a:solidFill>
                <a:effectLst/>
                <a:latin typeface="Times New Roman" charset="0"/>
                <a:ea typeface="ＭＳ Ｐゴシック" charset="-128"/>
                <a:cs typeface="ＭＳ Ｐゴシック" charset="-128"/>
              </a:rPr>
              <a:t>action </a:t>
            </a:r>
            <a:r>
              <a:rPr lang="en-US" sz="1200" kern="1200" dirty="0">
                <a:solidFill>
                  <a:schemeClr val="tx1"/>
                </a:solidFill>
                <a:effectLst/>
                <a:latin typeface="Times New Roman" charset="0"/>
                <a:ea typeface="ＭＳ Ｐゴシック" charset="-128"/>
                <a:cs typeface="ＭＳ Ｐゴシック" charset="-128"/>
              </a:rPr>
              <a:t>being performed by the speaker.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17</a:t>
            </a:fld>
            <a:endParaRPr lang="en-US"/>
          </a:p>
        </p:txBody>
      </p:sp>
    </p:spTree>
    <p:extLst>
      <p:ext uri="{BB962C8B-B14F-4D97-AF65-F5344CB8AC3E}">
        <p14:creationId xmlns:p14="http://schemas.microsoft.com/office/powerpoint/2010/main" val="30341798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actions are commonly called </a:t>
            </a:r>
            <a:r>
              <a:rPr lang="en-US" sz="1200" b="0" kern="1200" dirty="0">
                <a:solidFill>
                  <a:schemeClr val="tx1"/>
                </a:solidFill>
                <a:effectLst/>
                <a:latin typeface="Times New Roman" charset="0"/>
                <a:ea typeface="ＭＳ Ｐゴシック" charset="-128"/>
                <a:cs typeface="ＭＳ Ｐゴシック" charset="-128"/>
              </a:rPr>
              <a:t>speech acts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dialog acts</a:t>
            </a:r>
            <a:r>
              <a:rPr lang="en-US" sz="1200" kern="1200" dirty="0">
                <a:solidFill>
                  <a:schemeClr val="tx1"/>
                </a:solidFill>
                <a:effectLst/>
                <a:latin typeface="Times New Roman" charset="0"/>
                <a:ea typeface="ＭＳ Ｐゴシック" charset="-128"/>
                <a:cs typeface="ＭＳ Ｐゴシック" charset="-128"/>
              </a:rPr>
              <a:t>: here’s one taxonomy consisting of 4 major classes from Bach and Harnish.</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18</a:t>
            </a:fld>
            <a:endParaRPr lang="en-US"/>
          </a:p>
        </p:txBody>
      </p:sp>
    </p:spTree>
    <p:extLst>
      <p:ext uri="{BB962C8B-B14F-4D97-AF65-F5344CB8AC3E}">
        <p14:creationId xmlns:p14="http://schemas.microsoft.com/office/powerpoint/2010/main" val="13360339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user asking a person or a dialogue system to do something (‘Turn up the music’) is issuing a DIRECTIVE, a kind of COMMAND. Asking a question that requires an answer is also a way of issuing a DIRECTIVE: in a sense when the agent says “what day in May did you want to travel?” it’s as if they are (very politely) commanding the client to answer. By contrast, a user stating a constraint (like ‘I need to travel in May’) is issuing a CONSTATIVE. A user thanking the system is issuing an ACKNOWLEDGMENT. The speech act expresses an important component of the intention of the speaker (or writer) in saying what they said.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19</a:t>
            </a:fld>
            <a:endParaRPr lang="en-US"/>
          </a:p>
        </p:txBody>
      </p:sp>
    </p:spTree>
    <p:extLst>
      <p:ext uri="{BB962C8B-B14F-4D97-AF65-F5344CB8AC3E}">
        <p14:creationId xmlns:p14="http://schemas.microsoft.com/office/powerpoint/2010/main" val="3781618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2</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Conversational agents,  also called dialogue systems, dialogue agents, chatbots, are systems designed to interact with humans via conversations, either in text or speech. These include the personal assistants on phones or other devices like SIRI, Alexa, Cortana, or the Google Assistant, tools for simple, relatively short interactions like playing music, setting timers or clocks or keeping </a:t>
            </a:r>
            <a:r>
              <a:rPr lang="en-US" dirty="0" err="1">
                <a:ea typeface="ＭＳ Ｐゴシック" charset="0"/>
                <a:cs typeface="ＭＳ Ｐゴシック" charset="0"/>
              </a:rPr>
              <a:t>shoppinig</a:t>
            </a:r>
            <a:r>
              <a:rPr lang="en-US" dirty="0">
                <a:ea typeface="ＭＳ Ｐゴシック" charset="0"/>
                <a:cs typeface="ＭＳ Ｐゴシック" charset="0"/>
              </a:rPr>
              <a:t> lists, to longer conversations maybe just for fun, or for practical applications like booking travel reservations, or even in clinical uses for mental health.</a:t>
            </a:r>
          </a:p>
        </p:txBody>
      </p:sp>
    </p:spTree>
    <p:extLst>
      <p:ext uri="{BB962C8B-B14F-4D97-AF65-F5344CB8AC3E}">
        <p14:creationId xmlns:p14="http://schemas.microsoft.com/office/powerpoint/2010/main" val="29001447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0E2E391-31E8-EE4E-B9CE-C5222F0DC4FA}" type="slidenum">
              <a:rPr lang="en-US" sz="1200"/>
              <a:pPr eaLnBrk="1" hangingPunct="1"/>
              <a:t>20</a:t>
            </a:fld>
            <a:endParaRPr lang="en-US" sz="1200"/>
          </a:p>
        </p:txBody>
      </p:sp>
      <p:sp>
        <p:nvSpPr>
          <p:cNvPr id="46083" name="Rectangle 2"/>
          <p:cNvSpPr>
            <a:spLocks noGrp="1" noRot="1" noChangeAspect="1" noChangeArrowheads="1"/>
          </p:cNvSpPr>
          <p:nvPr>
            <p:ph type="sldImg"/>
          </p:nvPr>
        </p:nvSpPr>
        <p:spPr>
          <a:xfrm>
            <a:off x="381000" y="685800"/>
            <a:ext cx="6096000" cy="34290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dialogue is not just a series of independent speech acts, but rather a collective act performed by the speaker and the hearer. Like all collective acts, it’s important for the participants to establish what they both agree on, called the </a:t>
            </a:r>
            <a:r>
              <a:rPr lang="en-US" sz="1200" b="0" kern="1200" dirty="0">
                <a:solidFill>
                  <a:schemeClr val="tx1"/>
                </a:solidFill>
                <a:effectLst/>
                <a:latin typeface="Times New Roman" charset="0"/>
                <a:ea typeface="ＭＳ Ｐゴシック" charset="-128"/>
                <a:cs typeface="ＭＳ Ｐゴシック" charset="-128"/>
              </a:rPr>
              <a:t>common ground/</a:t>
            </a: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Speakers do this by </a:t>
            </a:r>
            <a:r>
              <a:rPr lang="en-US" sz="1200" b="0" kern="1200" dirty="0">
                <a:solidFill>
                  <a:schemeClr val="tx1"/>
                </a:solidFill>
                <a:effectLst/>
                <a:latin typeface="Times New Roman" charset="0"/>
                <a:ea typeface="ＭＳ Ｐゴシック" charset="-128"/>
                <a:cs typeface="ＭＳ Ｐゴシック" charset="-128"/>
              </a:rPr>
              <a:t>grounding </a:t>
            </a:r>
            <a:r>
              <a:rPr lang="en-US" sz="1200" kern="1200" dirty="0">
                <a:solidFill>
                  <a:schemeClr val="tx1"/>
                </a:solidFill>
                <a:effectLst/>
                <a:latin typeface="Times New Roman" charset="0"/>
                <a:ea typeface="ＭＳ Ｐゴシック" charset="-128"/>
                <a:cs typeface="ＭＳ Ｐゴシック" charset="-128"/>
              </a:rPr>
              <a:t>each other’s utterances. Grounding means acknowledging that the hearer has understood the speaker; like an ACK used to confirm receipt in data communications (Clark, 1996). </a:t>
            </a:r>
            <a:endParaRPr lang="en-US" dirty="0">
              <a:ea typeface="ＭＳ Ｐゴシック" charset="0"/>
              <a:cs typeface="ＭＳ Ｐゴシック"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Grounding is relevant for other kinds of human-machine interactions the reason an elevator button lights up when it’s pressed is to acknowledge that the elevator has indeed been called (Norman, 1988).)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p:txBody>
      </p:sp>
    </p:spTree>
    <p:extLst>
      <p:ext uri="{BB962C8B-B14F-4D97-AF65-F5344CB8AC3E}">
        <p14:creationId xmlns:p14="http://schemas.microsoft.com/office/powerpoint/2010/main" val="20555688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0E2E391-31E8-EE4E-B9CE-C5222F0DC4FA}" type="slidenum">
              <a:rPr lang="en-US" sz="1200"/>
              <a:pPr eaLnBrk="1" hangingPunct="1"/>
              <a:t>21</a:t>
            </a:fld>
            <a:endParaRPr lang="en-US" sz="1200"/>
          </a:p>
        </p:txBody>
      </p:sp>
      <p:sp>
        <p:nvSpPr>
          <p:cNvPr id="46083" name="Rectangle 2"/>
          <p:cNvSpPr>
            <a:spLocks noGrp="1" noRot="1" noChangeAspect="1" noChangeArrowheads="1"/>
          </p:cNvSpPr>
          <p:nvPr>
            <p:ph type="sldImg"/>
          </p:nvPr>
        </p:nvSpPr>
        <p:spPr>
          <a:xfrm>
            <a:off x="381000" y="685800"/>
            <a:ext cx="6096000" cy="34290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Grounding is relevant for other kinds of human-machine interactions too. As Don Norman points out,  the reason an elevator button lights up when it’s pressed is to acknowledge that the elevator has indeed been called.  It's a non-linguistic way of acknowledging your action.</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p:txBody>
      </p:sp>
    </p:spTree>
    <p:extLst>
      <p:ext uri="{BB962C8B-B14F-4D97-AF65-F5344CB8AC3E}">
        <p14:creationId xmlns:p14="http://schemas.microsoft.com/office/powerpoint/2010/main" val="6426755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Humans constantly ground each other’s utterances. We can ground by explicitly saying “OK”, as the agent does in our excerpt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Or we can ground by repeating what the other person says; in this utterance the agent repeats “on the 11th”, demonstrating their understanding to the client.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Or notice that when the client answers a question, the agent begins the next question with “And”. The “And” implies that the new question is ‘in addition’ to the old question, again indicating to the client that the agent has successfully understood the answer to the last question.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22</a:t>
            </a:fld>
            <a:endParaRPr lang="en-US"/>
          </a:p>
        </p:txBody>
      </p:sp>
    </p:spTree>
    <p:extLst>
      <p:ext uri="{BB962C8B-B14F-4D97-AF65-F5344CB8AC3E}">
        <p14:creationId xmlns:p14="http://schemas.microsoft.com/office/powerpoint/2010/main" val="20112111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4A891326-A4F1-1A46-89DA-39EBA9A64AFE}" type="slidenum">
              <a:rPr lang="en-US" sz="1200"/>
              <a:pPr eaLnBrk="1" hangingPunct="1"/>
              <a:t>23</a:t>
            </a:fld>
            <a:endParaRPr lang="en-US" sz="1200"/>
          </a:p>
        </p:txBody>
      </p:sp>
      <p:sp>
        <p:nvSpPr>
          <p:cNvPr id="58371" name="Rectangle 1026"/>
          <p:cNvSpPr>
            <a:spLocks noGrp="1" noRot="1" noChangeAspect="1" noChangeArrowheads="1"/>
          </p:cNvSpPr>
          <p:nvPr>
            <p:ph type="sldImg"/>
          </p:nvPr>
        </p:nvSpPr>
        <p:spPr>
          <a:xfrm>
            <a:off x="381000" y="685800"/>
            <a:ext cx="6096000" cy="3429000"/>
          </a:xfrm>
          <a:solidFill>
            <a:srgbClr val="FFFFFF"/>
          </a:solidFill>
          <a:ln/>
        </p:spPr>
      </p:sp>
      <p:sp>
        <p:nvSpPr>
          <p:cNvPr id="58372" name="Rectangle 1027"/>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Such grounding is important for computers too. Consider two ways to follow up a user responding "NO' to the system's question "Did you want to review some more of </a:t>
            </a:r>
            <a:r>
              <a:rPr lang="en-US" dirty="0" err="1">
                <a:ea typeface="ＭＳ Ｐゴシック" charset="0"/>
                <a:cs typeface="ＭＳ Ｐゴシック" charset="0"/>
              </a:rPr>
              <a:t>yoru</a:t>
            </a:r>
            <a:r>
              <a:rPr lang="en-US" dirty="0">
                <a:ea typeface="ＭＳ Ｐゴシック" charset="0"/>
                <a:cs typeface="ＭＳ Ｐゴシック" charset="0"/>
              </a:rPr>
              <a:t> profile?"</a:t>
            </a:r>
          </a:p>
          <a:p>
            <a:pPr eaLnBrk="1" hangingPunct="1"/>
            <a:endParaRPr lang="en-US" dirty="0">
              <a:ea typeface="ＭＳ Ｐゴシック" charset="0"/>
              <a:cs typeface="ＭＳ Ｐゴシック" charset="0"/>
            </a:endParaRPr>
          </a:p>
          <a:p>
            <a:pPr eaLnBrk="1" hangingPunct="1"/>
            <a:r>
              <a:rPr lang="en-US" dirty="0">
                <a:ea typeface="ＭＳ Ｐゴシック" charset="0"/>
                <a:cs typeface="ＭＳ Ｐゴシック" charset="0"/>
              </a:rPr>
              <a:t>No</a:t>
            </a:r>
          </a:p>
          <a:p>
            <a:pPr eaLnBrk="1" hangingPunct="1"/>
            <a:r>
              <a:rPr lang="en-US" dirty="0">
                <a:ea typeface="ＭＳ Ｐゴシック" charset="0"/>
                <a:cs typeface="ＭＳ Ｐゴシック" charset="0"/>
              </a:rPr>
              <a:t>What's next?</a:t>
            </a:r>
          </a:p>
          <a:p>
            <a:pPr eaLnBrk="1" hangingPunct="1"/>
            <a:endParaRPr lang="en-US" dirty="0">
              <a:ea typeface="ＭＳ Ｐゴシック" charset="0"/>
              <a:cs typeface="ＭＳ Ｐゴシック" charset="0"/>
            </a:endParaRPr>
          </a:p>
          <a:p>
            <a:pPr eaLnBrk="1" hangingPunct="1"/>
            <a:r>
              <a:rPr lang="en-US" dirty="0" err="1">
                <a:ea typeface="ＭＳ Ｐゴシック" charset="0"/>
                <a:cs typeface="ＭＳ Ｐゴシック" charset="0"/>
              </a:rPr>
              <a:t>Versys</a:t>
            </a:r>
            <a:endParaRPr lang="en-US" dirty="0">
              <a:ea typeface="ＭＳ Ｐゴシック" charset="0"/>
              <a:cs typeface="ＭＳ Ｐゴシック" charset="0"/>
            </a:endParaRPr>
          </a:p>
          <a:p>
            <a:pPr eaLnBrk="1" hangingPunct="1"/>
            <a:r>
              <a:rPr lang="en-US" dirty="0">
                <a:ea typeface="ＭＳ Ｐゴシック" charset="0"/>
                <a:cs typeface="ＭＳ Ｐゴシック" charset="0"/>
              </a:rPr>
              <a:t>No</a:t>
            </a:r>
          </a:p>
          <a:p>
            <a:pPr eaLnBrk="1" hangingPunct="1"/>
            <a:r>
              <a:rPr lang="en-US" dirty="0">
                <a:ea typeface="ＭＳ Ｐゴシック" charset="0"/>
                <a:cs typeface="ＭＳ Ｐゴシック" charset="0"/>
              </a:rPr>
              <a:t>OK, what's next</a:t>
            </a:r>
          </a:p>
          <a:p>
            <a:pPr eaLnBrk="1" hangingPunct="1"/>
            <a:endParaRPr lang="en-US" dirty="0">
              <a:ea typeface="ＭＳ Ｐゴシック" charset="0"/>
              <a:cs typeface="ＭＳ Ｐゴシック" charset="0"/>
            </a:endParaRPr>
          </a:p>
          <a:p>
            <a:pPr eaLnBrk="1" hangingPunct="1"/>
            <a:r>
              <a:rPr lang="en-US" dirty="0">
                <a:ea typeface="ＭＳ Ｐゴシック" charset="0"/>
                <a:cs typeface="ＭＳ Ｐゴシック" charset="0"/>
              </a:rPr>
              <a:t>In this second method, the OK grounds the users selection, making it clear that the system processed the user's No".</a:t>
            </a:r>
          </a:p>
        </p:txBody>
      </p:sp>
    </p:spTree>
    <p:extLst>
      <p:ext uri="{BB962C8B-B14F-4D97-AF65-F5344CB8AC3E}">
        <p14:creationId xmlns:p14="http://schemas.microsoft.com/office/powerpoint/2010/main" val="35654542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Conversations have structure. Consider, for example, the local structure between speech acts discussed in the field of </a:t>
            </a:r>
            <a:r>
              <a:rPr lang="en-US" sz="1200" b="0" kern="1200" dirty="0">
                <a:solidFill>
                  <a:schemeClr val="tx1"/>
                </a:solidFill>
                <a:effectLst/>
                <a:latin typeface="Times New Roman" charset="0"/>
                <a:ea typeface="ＭＳ Ｐゴシック" charset="-128"/>
                <a:cs typeface="ＭＳ Ｐゴシック" charset="-128"/>
              </a:rPr>
              <a:t>conversational analysis </a:t>
            </a:r>
            <a:r>
              <a:rPr lang="en-US" sz="1200" kern="1200" dirty="0">
                <a:solidFill>
                  <a:schemeClr val="tx1"/>
                </a:solidFill>
                <a:effectLst/>
                <a:latin typeface="Times New Roman" charset="0"/>
                <a:ea typeface="ＭＳ Ｐゴシック" charset="-128"/>
                <a:cs typeface="ＭＳ Ｐゴシック" charset="-128"/>
              </a:rPr>
              <a:t>(Sacks et al., 1974). QUESTIONS set up an expectation for an ANSWER. PROPOSALS are followed by ACCEPTANCE (or REJECTION). COMPLIMENTS (“Nice jacket!”) often give rise to DOWNPLAYERS (“Oh, this old thing?”). These pairs, called </a:t>
            </a:r>
            <a:r>
              <a:rPr lang="en-US" sz="1200" b="0" kern="1200" dirty="0">
                <a:solidFill>
                  <a:schemeClr val="tx1"/>
                </a:solidFill>
                <a:effectLst/>
                <a:latin typeface="Times New Roman" charset="0"/>
                <a:ea typeface="ＭＳ Ｐゴシック" charset="-128"/>
                <a:cs typeface="ＭＳ Ｐゴシック" charset="-128"/>
              </a:rPr>
              <a:t>adjacency pairs </a:t>
            </a:r>
            <a:r>
              <a:rPr lang="en-US" sz="1200" kern="1200" dirty="0">
                <a:solidFill>
                  <a:schemeClr val="tx1"/>
                </a:solidFill>
                <a:effectLst/>
                <a:latin typeface="Times New Roman" charset="0"/>
                <a:ea typeface="ＭＳ Ｐゴシック" charset="-128"/>
                <a:cs typeface="ＭＳ Ｐゴシック" charset="-128"/>
              </a:rPr>
              <a:t>are composed of a </a:t>
            </a:r>
            <a:r>
              <a:rPr lang="en-US" sz="1200" b="0" kern="1200" dirty="0">
                <a:solidFill>
                  <a:schemeClr val="tx1"/>
                </a:solidFill>
                <a:effectLst/>
                <a:latin typeface="Times New Roman" charset="0"/>
                <a:ea typeface="ＭＳ Ｐゴシック" charset="-128"/>
                <a:cs typeface="ＭＳ Ｐゴシック" charset="-128"/>
              </a:rPr>
              <a:t>first pair part </a:t>
            </a:r>
            <a:r>
              <a:rPr lang="en-US" sz="1200" kern="1200" dirty="0">
                <a:solidFill>
                  <a:schemeClr val="tx1"/>
                </a:solidFill>
                <a:effectLst/>
                <a:latin typeface="Times New Roman" charset="0"/>
                <a:ea typeface="ＭＳ Ｐゴシック" charset="-128"/>
                <a:cs typeface="ＭＳ Ｐゴシック" charset="-128"/>
              </a:rPr>
              <a:t>and a </a:t>
            </a:r>
            <a:r>
              <a:rPr lang="en-US" sz="1200" b="0" kern="1200" dirty="0">
                <a:solidFill>
                  <a:schemeClr val="tx1"/>
                </a:solidFill>
                <a:effectLst/>
                <a:latin typeface="Times New Roman" charset="0"/>
                <a:ea typeface="ＭＳ Ｐゴシック" charset="-128"/>
                <a:cs typeface="ＭＳ Ｐゴシック" charset="-128"/>
              </a:rPr>
              <a:t>second pair part </a:t>
            </a:r>
            <a:r>
              <a:rPr lang="en-US" sz="1200" kern="1200" dirty="0">
                <a:solidFill>
                  <a:schemeClr val="tx1"/>
                </a:solidFill>
                <a:effectLst/>
                <a:latin typeface="Times New Roman" charset="0"/>
                <a:ea typeface="ＭＳ Ｐゴシック" charset="-128"/>
                <a:cs typeface="ＭＳ Ｐゴシック" charset="-128"/>
              </a:rPr>
              <a:t>and these expectations can help systems decide what actions to take.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24</a:t>
            </a:fld>
            <a:endParaRPr lang="en-US"/>
          </a:p>
        </p:txBody>
      </p:sp>
    </p:spTree>
    <p:extLst>
      <p:ext uri="{BB962C8B-B14F-4D97-AF65-F5344CB8AC3E}">
        <p14:creationId xmlns:p14="http://schemas.microsoft.com/office/powerpoint/2010/main" val="2878076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However, dialogue acts aren’t always followed immediately by their second pair part. The two parts can be separated by a </a:t>
            </a:r>
            <a:r>
              <a:rPr lang="en-US" sz="1200" b="0" kern="1200" dirty="0">
                <a:solidFill>
                  <a:schemeClr val="tx1"/>
                </a:solidFill>
                <a:effectLst/>
                <a:latin typeface="Times New Roman" charset="0"/>
                <a:ea typeface="ＭＳ Ｐゴシック" charset="-128"/>
                <a:cs typeface="ＭＳ Ｐゴシック" charset="-128"/>
              </a:rPr>
              <a:t>side sequence </a:t>
            </a:r>
            <a:r>
              <a:rPr lang="en-US" sz="1200" kern="1200" dirty="0">
                <a:solidFill>
                  <a:schemeClr val="tx1"/>
                </a:solidFill>
                <a:effectLst/>
                <a:latin typeface="Times New Roman" charset="0"/>
                <a:ea typeface="ＭＳ Ｐゴシック" charset="-128"/>
                <a:cs typeface="ＭＳ Ｐゴシック" charset="-128"/>
              </a:rPr>
              <a:t>(Jefferson 1972) or </a:t>
            </a:r>
            <a:r>
              <a:rPr lang="en-US" sz="1200" b="0" kern="1200" dirty="0" err="1">
                <a:solidFill>
                  <a:schemeClr val="tx1"/>
                </a:solidFill>
                <a:effectLst/>
                <a:latin typeface="Times New Roman" charset="0"/>
                <a:ea typeface="ＭＳ Ｐゴシック" charset="-128"/>
                <a:cs typeface="ＭＳ Ｐゴシック" charset="-128"/>
              </a:rPr>
              <a:t>subdialogue</a:t>
            </a:r>
            <a:r>
              <a:rPr lang="en-US" sz="1200" kern="1200" dirty="0">
                <a:solidFill>
                  <a:schemeClr val="tx1"/>
                </a:solidFill>
                <a:effectLst/>
                <a:latin typeface="Times New Roman" charset="0"/>
                <a:ea typeface="ＭＳ Ｐゴシック" charset="-128"/>
                <a:cs typeface="ＭＳ Ｐゴシック" charset="-128"/>
              </a:rPr>
              <a:t>. For example these turns from our conversation excerpt are a </a:t>
            </a:r>
            <a:r>
              <a:rPr lang="en-US" sz="1200" b="1" kern="1200" dirty="0">
                <a:solidFill>
                  <a:schemeClr val="tx1"/>
                </a:solidFill>
                <a:effectLst/>
                <a:latin typeface="Times New Roman" charset="0"/>
                <a:ea typeface="ＭＳ Ｐゴシック" charset="-128"/>
                <a:cs typeface="ＭＳ Ｐゴシック" charset="-128"/>
              </a:rPr>
              <a:t>correction</a:t>
            </a:r>
            <a:r>
              <a:rPr lang="en-US" sz="1200" b="0" kern="1200" dirty="0">
                <a:solidFill>
                  <a:schemeClr val="tx1"/>
                </a:solidFill>
                <a:effectLst/>
                <a:latin typeface="Times New Roman" charset="0"/>
                <a:ea typeface="ＭＳ Ｐゴシック" charset="-128"/>
                <a:cs typeface="ＭＳ Ｐゴシック" charset="-128"/>
              </a:rPr>
              <a:t> </a:t>
            </a:r>
            <a:r>
              <a:rPr lang="en-US" sz="1200" b="0" kern="1200" dirty="0" err="1">
                <a:solidFill>
                  <a:schemeClr val="tx1"/>
                </a:solidFill>
                <a:effectLst/>
                <a:latin typeface="Times New Roman" charset="0"/>
                <a:ea typeface="ＭＳ Ｐゴシック" charset="-128"/>
                <a:cs typeface="ＭＳ Ｐゴシック" charset="-128"/>
              </a:rPr>
              <a:t>subdialogue</a:t>
            </a:r>
            <a:r>
              <a:rPr lang="en-US" sz="1200" b="0" kern="1200" dirty="0">
                <a:solidFill>
                  <a:schemeClr val="tx1"/>
                </a:solidFill>
                <a:effectLst/>
                <a:latin typeface="Times New Roman" charset="0"/>
                <a:ea typeface="ＭＳ Ｐゴシック" charset="-128"/>
                <a:cs typeface="ＭＳ Ｐゴシック" charset="-128"/>
              </a:rPr>
              <a: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client's question "what day of the week is the 15</a:t>
            </a:r>
            <a:r>
              <a:rPr lang="en-US" sz="1200" kern="1200" baseline="30000" dirty="0">
                <a:solidFill>
                  <a:schemeClr val="tx1"/>
                </a:solidFill>
                <a:effectLst/>
                <a:latin typeface="Times New Roman" charset="0"/>
                <a:ea typeface="ＭＳ Ｐゴシック" charset="-128"/>
                <a:cs typeface="ＭＳ Ｐゴシック" charset="-128"/>
              </a:rPr>
              <a:t>th</a:t>
            </a:r>
            <a:r>
              <a:rPr lang="en-US" sz="1200" kern="1200" dirty="0">
                <a:solidFill>
                  <a:schemeClr val="tx1"/>
                </a:solidFill>
                <a:effectLst/>
                <a:latin typeface="Times New Roman" charset="0"/>
                <a:ea typeface="ＭＳ Ｐゴシック" charset="-128"/>
                <a:cs typeface="ＭＳ Ｐゴシック" charset="-128"/>
              </a:rPr>
              <a:t>"  interrupts the prior discourse, in which the agent was looking for a May 15 return flight. The agent must answer the question and also realize that ‘’I would consider staying...</a:t>
            </a:r>
            <a:r>
              <a:rPr lang="en-US" sz="1200" kern="1200" dirty="0" err="1">
                <a:solidFill>
                  <a:schemeClr val="tx1"/>
                </a:solidFill>
                <a:effectLst/>
                <a:latin typeface="Times New Roman" charset="0"/>
                <a:ea typeface="ＭＳ Ｐゴシック" charset="-128"/>
                <a:cs typeface="ＭＳ Ｐゴシック" charset="-128"/>
              </a:rPr>
              <a:t>til</a:t>
            </a:r>
            <a:r>
              <a:rPr lang="en-US" sz="1200" kern="1200" dirty="0">
                <a:solidFill>
                  <a:schemeClr val="tx1"/>
                </a:solidFill>
                <a:effectLst/>
                <a:latin typeface="Times New Roman" charset="0"/>
                <a:ea typeface="ＭＳ Ｐゴシック" charset="-128"/>
                <a:cs typeface="ＭＳ Ｐゴシック" charset="-128"/>
              </a:rPr>
              <a:t> Sunday” means that the client would probably like to change their plan, and now go back to finding return flights, but for the 17th.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25</a:t>
            </a:fld>
            <a:endParaRPr lang="en-US"/>
          </a:p>
        </p:txBody>
      </p:sp>
    </p:spTree>
    <p:extLst>
      <p:ext uri="{BB962C8B-B14F-4D97-AF65-F5344CB8AC3E}">
        <p14:creationId xmlns:p14="http://schemas.microsoft.com/office/powerpoint/2010/main" val="5869966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Another side sequence is the </a:t>
            </a:r>
            <a:r>
              <a:rPr lang="en-US" sz="1200" b="0" kern="1200" dirty="0">
                <a:solidFill>
                  <a:schemeClr val="tx1"/>
                </a:solidFill>
                <a:effectLst/>
                <a:latin typeface="Times New Roman" charset="0"/>
                <a:ea typeface="ＭＳ Ｐゴシック" charset="-128"/>
                <a:cs typeface="ＭＳ Ｐゴシック" charset="-128"/>
              </a:rPr>
              <a:t>clarification question</a:t>
            </a:r>
            <a:r>
              <a:rPr lang="en-US" sz="1200" kern="1200" dirty="0">
                <a:solidFill>
                  <a:schemeClr val="tx1"/>
                </a:solidFill>
                <a:effectLst/>
                <a:latin typeface="Times New Roman" charset="0"/>
                <a:ea typeface="ＭＳ Ｐゴシック" charset="-128"/>
                <a:cs typeface="ＭＳ Ｐゴシック" charset="-128"/>
              </a:rPr>
              <a:t>, which can form a </a:t>
            </a:r>
            <a:r>
              <a:rPr lang="en-US" sz="1200" kern="1200" dirty="0" err="1">
                <a:solidFill>
                  <a:schemeClr val="tx1"/>
                </a:solidFill>
                <a:effectLst/>
                <a:latin typeface="Times New Roman" charset="0"/>
                <a:ea typeface="ＭＳ Ｐゴシック" charset="-128"/>
                <a:cs typeface="ＭＳ Ｐゴシック" charset="-128"/>
              </a:rPr>
              <a:t>subdialogue</a:t>
            </a:r>
            <a:r>
              <a:rPr lang="en-US" sz="1200" kern="1200" dirty="0">
                <a:solidFill>
                  <a:schemeClr val="tx1"/>
                </a:solidFill>
                <a:effectLst/>
                <a:latin typeface="Times New Roman" charset="0"/>
                <a:ea typeface="ＭＳ Ｐゴシック" charset="-128"/>
                <a:cs typeface="ＭＳ Ｐゴシック" charset="-128"/>
              </a:rPr>
              <a:t> between a REQUEST and a RESPONSE. This is especially common in dialogue systems where speech recognition errors causes the system to have to ask for clarifications or repetitions like the following: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26</a:t>
            </a:fld>
            <a:endParaRPr lang="en-US"/>
          </a:p>
        </p:txBody>
      </p:sp>
    </p:spTree>
    <p:extLst>
      <p:ext uri="{BB962C8B-B14F-4D97-AF65-F5344CB8AC3E}">
        <p14:creationId xmlns:p14="http://schemas.microsoft.com/office/powerpoint/2010/main" val="21824195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addition to side-sequences, questions often have </a:t>
            </a:r>
            <a:r>
              <a:rPr lang="en-US" sz="1200" b="0" kern="1200" dirty="0" err="1">
                <a:solidFill>
                  <a:schemeClr val="tx1"/>
                </a:solidFill>
                <a:effectLst/>
                <a:latin typeface="Times New Roman" charset="0"/>
                <a:ea typeface="ＭＳ Ｐゴシック" charset="-128"/>
                <a:cs typeface="ＭＳ Ｐゴシック" charset="-128"/>
              </a:rPr>
              <a:t>presequences</a:t>
            </a:r>
            <a:r>
              <a:rPr lang="en-US" sz="1200" kern="1200" dirty="0">
                <a:solidFill>
                  <a:schemeClr val="tx1"/>
                </a:solidFill>
                <a:effectLst/>
                <a:latin typeface="Times New Roman" charset="0"/>
                <a:ea typeface="ＭＳ Ｐゴシック" charset="-128"/>
                <a:cs typeface="ＭＳ Ｐゴシック" charset="-128"/>
              </a:rPr>
              <a:t>, like this example where a user starts with a question about the system’s capabilities (“Can you make train reservations”) before making a request.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27</a:t>
            </a:fld>
            <a:endParaRPr lang="en-US"/>
          </a:p>
        </p:txBody>
      </p:sp>
    </p:spTree>
    <p:extLst>
      <p:ext uri="{BB962C8B-B14F-4D97-AF65-F5344CB8AC3E}">
        <p14:creationId xmlns:p14="http://schemas.microsoft.com/office/powerpoint/2010/main" val="8467852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a conversation is completely controlled by one participant. For example a reporter interviewing a chef might ask questions, and the chef responds. We say that the reporter in this case has the conversational </a:t>
            </a:r>
            <a:r>
              <a:rPr lang="en-US" sz="1200" b="0" kern="1200" dirty="0">
                <a:solidFill>
                  <a:schemeClr val="tx1"/>
                </a:solidFill>
                <a:effectLst/>
                <a:latin typeface="Times New Roman" charset="0"/>
                <a:ea typeface="ＭＳ Ｐゴシック" charset="-128"/>
                <a:cs typeface="ＭＳ Ｐゴシック" charset="-128"/>
              </a:rPr>
              <a:t>initiative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normal human-human dialogue, however, it’s more common for initiative to shift back and forth between the participants, as they sometimes answer questions, sometimes ask them, sometimes take the conversations in new directions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Mixed initiative, while the norm for human-human conversations, is very </a:t>
            </a:r>
            <a:r>
              <a:rPr lang="en-US" sz="1200" kern="1200" dirty="0" err="1">
                <a:solidFill>
                  <a:schemeClr val="tx1"/>
                </a:solidFill>
                <a:effectLst/>
                <a:latin typeface="Times New Roman" charset="0"/>
                <a:ea typeface="ＭＳ Ｐゴシック" charset="-128"/>
                <a:cs typeface="ＭＳ Ｐゴシック" charset="-128"/>
              </a:rPr>
              <a:t>diffi</a:t>
            </a:r>
            <a:r>
              <a:rPr lang="en-US" sz="1200" kern="1200" dirty="0">
                <a:solidFill>
                  <a:schemeClr val="tx1"/>
                </a:solidFill>
                <a:effectLst/>
                <a:latin typeface="Times New Roman" charset="0"/>
                <a:ea typeface="ＭＳ Ｐゴシック" charset="-128"/>
                <a:cs typeface="ＭＳ Ｐゴシック" charset="-128"/>
              </a:rPr>
              <a:t>- cult for dialogue systems to achieve. It’s much easier to design dialogue systems to be passive responders. In search engines or simple QA systems, the initiative lies completely with the user. In such </a:t>
            </a:r>
            <a:r>
              <a:rPr lang="en-US" sz="1200" b="0" kern="1200" dirty="0">
                <a:solidFill>
                  <a:schemeClr val="tx1"/>
                </a:solidFill>
                <a:effectLst/>
                <a:latin typeface="Times New Roman" charset="0"/>
                <a:ea typeface="ＭＳ Ｐゴシック" charset="-128"/>
                <a:cs typeface="ＭＳ Ｐゴシック" charset="-128"/>
              </a:rPr>
              <a:t>u</a:t>
            </a:r>
            <a:r>
              <a:rPr lang="en-US" sz="1200" b="1" kern="1200" dirty="0">
                <a:solidFill>
                  <a:schemeClr val="tx1"/>
                </a:solidFill>
                <a:effectLst/>
                <a:latin typeface="Times New Roman" charset="0"/>
                <a:ea typeface="ＭＳ Ｐゴシック" charset="-128"/>
                <a:cs typeface="ＭＳ Ｐゴシック" charset="-128"/>
              </a:rPr>
              <a:t>ser- initiative </a:t>
            </a:r>
            <a:r>
              <a:rPr lang="en-US" sz="1200" kern="1200" dirty="0">
                <a:solidFill>
                  <a:schemeClr val="tx1"/>
                </a:solidFill>
                <a:effectLst/>
                <a:latin typeface="Times New Roman" charset="0"/>
                <a:ea typeface="ＭＳ Ｐゴシック" charset="-128"/>
                <a:cs typeface="ＭＳ Ｐゴシック" charset="-128"/>
              </a:rPr>
              <a:t>systems, the user specifies a query, and the systems responds. Then the user can specify another query. Alternatively, you may have had the experience of being stuck in a bad dialogue system that asks a question and gives you no </a:t>
            </a:r>
            <a:r>
              <a:rPr lang="en-US" sz="1200" kern="1200" dirty="0" err="1">
                <a:solidFill>
                  <a:schemeClr val="tx1"/>
                </a:solidFill>
                <a:effectLst/>
                <a:latin typeface="Times New Roman" charset="0"/>
                <a:ea typeface="ＭＳ Ｐゴシック" charset="-128"/>
                <a:cs typeface="ＭＳ Ｐゴシック" charset="-128"/>
              </a:rPr>
              <a:t>opportu</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nity</a:t>
            </a:r>
            <a:r>
              <a:rPr lang="en-US" sz="1200" kern="1200" dirty="0">
                <a:solidFill>
                  <a:schemeClr val="tx1"/>
                </a:solidFill>
                <a:effectLst/>
                <a:latin typeface="Times New Roman" charset="0"/>
                <a:ea typeface="ＭＳ Ｐゴシック" charset="-128"/>
                <a:cs typeface="ＭＳ Ｐゴシック" charset="-128"/>
              </a:rPr>
              <a:t> to do anything until you answer it. Such </a:t>
            </a:r>
            <a:r>
              <a:rPr lang="en-US" sz="1200" b="1" kern="1200" dirty="0">
                <a:solidFill>
                  <a:schemeClr val="tx1"/>
                </a:solidFill>
                <a:effectLst/>
                <a:latin typeface="Times New Roman" charset="0"/>
                <a:ea typeface="ＭＳ Ｐゴシック" charset="-128"/>
                <a:cs typeface="ＭＳ Ｐゴシック" charset="-128"/>
              </a:rPr>
              <a:t>system-initiative</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architectures can be very frustrating.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28</a:t>
            </a:fld>
            <a:endParaRPr lang="en-US"/>
          </a:p>
        </p:txBody>
      </p:sp>
    </p:spTree>
    <p:extLst>
      <p:ext uri="{BB962C8B-B14F-4D97-AF65-F5344CB8AC3E}">
        <p14:creationId xmlns:p14="http://schemas.microsoft.com/office/powerpoint/2010/main" val="21842134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Inference is also important in dialogue understanding.  Consider this excerpt. READ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Notice that the client does not in fact answer the agent’s question. The client merely mentions a meeting at a certain time. What is it that licenses the agent to infer that the client is mentioning this meeting so as to inform the agent of the travel dates? </a:t>
            </a:r>
          </a:p>
          <a:p>
            <a:endParaRPr lang="en-US" dirty="0"/>
          </a:p>
          <a:p>
            <a:r>
              <a:rPr lang="en-US" sz="1200" kern="1200" dirty="0">
                <a:solidFill>
                  <a:schemeClr val="tx1"/>
                </a:solidFill>
                <a:effectLst/>
                <a:latin typeface="Times New Roman" charset="0"/>
                <a:ea typeface="ＭＳ Ｐゴシック" charset="-128"/>
                <a:cs typeface="ＭＳ Ｐゴシック" charset="-128"/>
              </a:rPr>
              <a:t>The speaker seems to expect the hearer to draw certain inferences; in other words, the speaker is communicating more information than seems to be present in the uttered words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This kind of example was pointed out by Grice (1975, 1978) as part of his theory of </a:t>
            </a:r>
            <a:r>
              <a:rPr lang="en-US" sz="1200" b="0" kern="1200" dirty="0">
                <a:solidFill>
                  <a:schemeClr val="tx1"/>
                </a:solidFill>
                <a:effectLst/>
                <a:latin typeface="Times New Roman" charset="0"/>
                <a:ea typeface="ＭＳ Ｐゴシック" charset="-128"/>
                <a:cs typeface="ＭＳ Ｐゴシック" charset="-128"/>
              </a:rPr>
              <a:t>conversational implicature</a:t>
            </a:r>
            <a:r>
              <a:rPr lang="en-US" sz="1200" kern="1200" dirty="0">
                <a:solidFill>
                  <a:schemeClr val="tx1"/>
                </a:solidFill>
                <a:effectLst/>
                <a:latin typeface="Times New Roman" charset="0"/>
                <a:ea typeface="ＭＳ Ｐゴシック" charset="-128"/>
                <a:cs typeface="ＭＳ Ｐゴシック" charset="-128"/>
              </a:rPr>
              <a:t>. </a:t>
            </a:r>
            <a:r>
              <a:rPr lang="en-US" sz="1200" b="0" kern="1200" dirty="0">
                <a:solidFill>
                  <a:schemeClr val="tx1"/>
                </a:solidFill>
                <a:effectLst/>
                <a:latin typeface="Times New Roman" charset="0"/>
                <a:ea typeface="ＭＳ Ｐゴシック" charset="-128"/>
                <a:cs typeface="ＭＳ Ｐゴシック" charset="-128"/>
              </a:rPr>
              <a:t>Implicature </a:t>
            </a:r>
            <a:r>
              <a:rPr lang="en-US" sz="1200" kern="1200" dirty="0">
                <a:solidFill>
                  <a:schemeClr val="tx1"/>
                </a:solidFill>
                <a:effectLst/>
                <a:latin typeface="Times New Roman" charset="0"/>
                <a:ea typeface="ＭＳ Ｐゴシック" charset="-128"/>
                <a:cs typeface="ＭＳ Ｐゴシック" charset="-128"/>
              </a:rPr>
              <a:t>means a </a:t>
            </a:r>
            <a:r>
              <a:rPr lang="en-US" sz="1200" kern="1200" dirty="0" err="1">
                <a:solidFill>
                  <a:schemeClr val="tx1"/>
                </a:solidFill>
                <a:effectLst/>
                <a:latin typeface="Times New Roman" charset="0"/>
                <a:ea typeface="ＭＳ Ｐゴシック" charset="-128"/>
                <a:cs typeface="ＭＳ Ｐゴシック" charset="-128"/>
              </a:rPr>
              <a:t>particu</a:t>
            </a:r>
            <a:r>
              <a:rPr lang="en-US" sz="1200" kern="1200" dirty="0">
                <a:solidFill>
                  <a:schemeClr val="tx1"/>
                </a:solidFill>
                <a:effectLst/>
                <a:latin typeface="Times New Roman" charset="0"/>
                <a:ea typeface="ＭＳ Ｐゴシック" charset="-128"/>
                <a:cs typeface="ＭＳ Ｐゴシック" charset="-128"/>
              </a:rPr>
              <a:t>- lar class of licensed inferences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29</a:t>
            </a:fld>
            <a:endParaRPr lang="en-US"/>
          </a:p>
        </p:txBody>
      </p:sp>
    </p:spTree>
    <p:extLst>
      <p:ext uri="{BB962C8B-B14F-4D97-AF65-F5344CB8AC3E}">
        <p14:creationId xmlns:p14="http://schemas.microsoft.com/office/powerpoint/2010/main" val="2350446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We'll talk in these lectures about two broad categories of conversational agents.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Chatbots are</a:t>
            </a:r>
            <a:r>
              <a:rPr lang="en-US" sz="1200" kern="1200" dirty="0">
                <a:solidFill>
                  <a:schemeClr val="tx1"/>
                </a:solidFill>
                <a:effectLst/>
                <a:latin typeface="Times New Roman" charset="0"/>
                <a:ea typeface="ＭＳ Ｐゴシック" charset="-128"/>
                <a:cs typeface="ＭＳ Ｐゴシック" charset="-128"/>
              </a:rPr>
              <a:t> systems that can carry on extended conversations with the goal of mimicking the unstructured conversations or ‘chats’ characteristic of informal human-human interaction.  Mostly these have been designed for fun.</a:t>
            </a:r>
          </a:p>
          <a:p>
            <a:r>
              <a:rPr lang="en-US" sz="1200" kern="1200" dirty="0">
                <a:solidFill>
                  <a:schemeClr val="tx1"/>
                </a:solidFill>
                <a:effectLst/>
                <a:latin typeface="Times New Roman" charset="0"/>
                <a:ea typeface="ＭＳ Ｐゴシック" charset="-128"/>
                <a:cs typeface="ＭＳ Ｐゴシック" charset="-128"/>
              </a:rPr>
              <a:t>Yet starting from the very first system, </a:t>
            </a:r>
            <a:r>
              <a:rPr lang="en-US" sz="1200" kern="1200" dirty="0" err="1">
                <a:solidFill>
                  <a:schemeClr val="tx1"/>
                </a:solidFill>
                <a:effectLst/>
                <a:latin typeface="Times New Roman" charset="0"/>
                <a:ea typeface="ＭＳ Ｐゴシック" charset="-128"/>
                <a:cs typeface="ＭＳ Ｐゴシック" charset="-128"/>
              </a:rPr>
              <a:t>Weizenbaum's</a:t>
            </a:r>
            <a:r>
              <a:rPr lang="en-US" sz="1200" kern="1200" dirty="0">
                <a:solidFill>
                  <a:schemeClr val="tx1"/>
                </a:solidFill>
                <a:effectLst/>
                <a:latin typeface="Times New Roman" charset="0"/>
                <a:ea typeface="ＭＳ Ｐゴシック" charset="-128"/>
                <a:cs typeface="ＭＳ Ｐゴシック" charset="-128"/>
              </a:rPr>
              <a:t> ELIZA, the role of chatbots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has also been studied for practical purposes like counseling.</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second kind of system are goal-based dialogue agents used to to solve some task like booking a flight or maintaining a shopping list.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you'll see the word "chatbot" used for both kinds of systems, but we'll try to distinguish them in these lectures</a:t>
            </a:r>
            <a:br>
              <a:rPr lang="en-US" sz="1200" kern="1200" dirty="0">
                <a:solidFill>
                  <a:schemeClr val="tx1"/>
                </a:solidFill>
                <a:effectLst/>
                <a:latin typeface="Times New Roman" charset="0"/>
                <a:ea typeface="ＭＳ Ｐゴシック" charset="-128"/>
                <a:cs typeface="ＭＳ Ｐゴシック" charset="-128"/>
              </a:rPr>
            </a:b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a:t>
            </a:fld>
            <a:endParaRPr lang="en-US"/>
          </a:p>
        </p:txBody>
      </p:sp>
    </p:spTree>
    <p:extLst>
      <p:ext uri="{BB962C8B-B14F-4D97-AF65-F5344CB8AC3E}">
        <p14:creationId xmlns:p14="http://schemas.microsoft.com/office/powerpoint/2010/main" val="20234655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30</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touched on a few of the properties of human conversation that we'll need to keep in mind if we're designing conversational agents</a:t>
            </a:r>
          </a:p>
        </p:txBody>
      </p:sp>
    </p:spTree>
    <p:extLst>
      <p:ext uri="{BB962C8B-B14F-4D97-AF65-F5344CB8AC3E}">
        <p14:creationId xmlns:p14="http://schemas.microsoft.com/office/powerpoint/2010/main" val="13007040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chatbot ELIZA, a simulated Rogerian psychotherapist  is one of the earliest, and most important chatbot systems in the history of the field.</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1512053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7E16F16-3DF6-B64B-8D8B-B29489BC1311}" type="slidenum">
              <a:rPr lang="en-US" altLang="en-US"/>
              <a:pPr/>
              <a:t>32</a:t>
            </a:fld>
            <a:endParaRPr lang="en-US" altLang="en-US"/>
          </a:p>
        </p:txBody>
      </p:sp>
      <p:sp>
        <p:nvSpPr>
          <p:cNvPr id="315394" name="Rectangle 1026"/>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15395" name="Rectangle 1027"/>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en-US" dirty="0"/>
              <a:t>Let's walk through a sample conversation published in the paper that introduced ELIZA in 1966, </a:t>
            </a:r>
            <a:r>
              <a:rPr lang="en-US" sz="1200" kern="1200" dirty="0">
                <a:solidFill>
                  <a:schemeClr val="tx1"/>
                </a:solidFill>
                <a:effectLst/>
                <a:latin typeface="Times New Roman" charset="0"/>
                <a:ea typeface="ＭＳ Ｐゴシック" charset="-128"/>
                <a:cs typeface="ＭＳ Ｐゴシック" charset="-128"/>
              </a:rPr>
              <a:t>I've excerpted it here by deleting some material with ... from a full interaction given in the original paper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Note that ELIZA seems to give very linguistically coherent  responses and even offer very sophisticated therapeutic advice, and even seems to remember things from far back in the discourse, this final line here refers back to something right at the beginning…</a:t>
            </a:r>
            <a:endParaRPr lang="en-US" dirty="0"/>
          </a:p>
          <a:p>
            <a:endParaRPr lang="en-US" altLang="en-US" dirty="0"/>
          </a:p>
        </p:txBody>
      </p:sp>
    </p:spTree>
    <p:extLst>
      <p:ext uri="{BB962C8B-B14F-4D97-AF65-F5344CB8AC3E}">
        <p14:creationId xmlns:p14="http://schemas.microsoft.com/office/powerpoint/2010/main" val="42947207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ELIZA was designed to simulate a Rogerian psychologist, based on a branch of clinical psychology whose methods involve drawing the patient out by reflecting patient’s statements back at them. Rogerian psychology is the rare type of </a:t>
            </a:r>
            <a:r>
              <a:rPr lang="en-US" sz="1200" kern="1200" dirty="0" err="1">
                <a:solidFill>
                  <a:schemeClr val="tx1"/>
                </a:solidFill>
                <a:effectLst/>
                <a:latin typeface="Times New Roman" charset="0"/>
                <a:ea typeface="ＭＳ Ｐゴシック" charset="-128"/>
                <a:cs typeface="ＭＳ Ｐゴシック" charset="-128"/>
              </a:rPr>
              <a:t>conver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sation</a:t>
            </a:r>
            <a:r>
              <a:rPr lang="en-US" sz="1200" kern="1200" dirty="0">
                <a:solidFill>
                  <a:schemeClr val="tx1"/>
                </a:solidFill>
                <a:effectLst/>
                <a:latin typeface="Times New Roman" charset="0"/>
                <a:ea typeface="ＭＳ Ｐゴシック" charset="-128"/>
                <a:cs typeface="ＭＳ Ｐゴシック" charset="-128"/>
              </a:rPr>
              <a:t> in which, as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points out, one can “assume the pose of knowing almost nothing of the real world”. </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33</a:t>
            </a:fld>
            <a:endParaRPr lang="en-US"/>
          </a:p>
        </p:txBody>
      </p:sp>
    </p:spTree>
    <p:extLst>
      <p:ext uri="{BB962C8B-B14F-4D97-AF65-F5344CB8AC3E}">
        <p14:creationId xmlns:p14="http://schemas.microsoft.com/office/powerpoint/2010/main" val="1390003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If a patient says “I went for a long boat ride” and the psychologist says “Tell me about boats”, you don’t assume she didn’t know what a boat is, but rather assume she had some conversational goal. Most chatbots trying to pass the Turing test choose a domain with similar properties.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34</a:t>
            </a:fld>
            <a:endParaRPr lang="en-US"/>
          </a:p>
        </p:txBody>
      </p:sp>
    </p:spTree>
    <p:extLst>
      <p:ext uri="{BB962C8B-B14F-4D97-AF65-F5344CB8AC3E}">
        <p14:creationId xmlns:p14="http://schemas.microsoft.com/office/powerpoint/2010/main" val="38244006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ELIZA worked by pattern/transform rules like the following one: </a:t>
            </a:r>
            <a:endParaRPr lang="en-US" dirty="0"/>
          </a:p>
          <a:p>
            <a:r>
              <a:rPr lang="en-US" sz="1200" kern="1200" dirty="0">
                <a:solidFill>
                  <a:schemeClr val="tx1"/>
                </a:solidFill>
                <a:effectLst/>
                <a:latin typeface="Times New Roman" charset="0"/>
                <a:ea typeface="ＭＳ Ｐゴシック" charset="-128"/>
                <a:cs typeface="ＭＳ Ｐゴシック" charset="-128"/>
              </a:rPr>
              <a:t>In the ELIZA pattern, 0 means Kleene*, and in the transform rules the numbers are the index of the constituent in the pattern. Thus the number 3 refers to the second 0 in the first pattern. This rule would transfer </a:t>
            </a:r>
            <a:endParaRPr lang="en-US" dirty="0"/>
          </a:p>
          <a:p>
            <a:r>
              <a:rPr lang="en-US" sz="1200" kern="1200" dirty="0">
                <a:solidFill>
                  <a:schemeClr val="tx1"/>
                </a:solidFill>
                <a:effectLst/>
                <a:latin typeface="Times New Roman" charset="0"/>
                <a:ea typeface="ＭＳ Ｐゴシック" charset="-128"/>
                <a:cs typeface="ＭＳ Ｐゴシック" charset="-128"/>
              </a:rPr>
              <a:t>You hate me </a:t>
            </a:r>
            <a:endParaRPr lang="en-US" dirty="0"/>
          </a:p>
          <a:p>
            <a:r>
              <a:rPr lang="en-US" sz="1200" kern="1200" dirty="0">
                <a:solidFill>
                  <a:schemeClr val="tx1"/>
                </a:solidFill>
                <a:effectLst/>
                <a:latin typeface="Times New Roman" charset="0"/>
                <a:ea typeface="ＭＳ Ｐゴシック" charset="-128"/>
                <a:cs typeface="ＭＳ Ｐゴシック" charset="-128"/>
              </a:rPr>
              <a:t>into: </a:t>
            </a:r>
            <a:endParaRPr lang="en-US" dirty="0"/>
          </a:p>
          <a:p>
            <a:r>
              <a:rPr lang="en-US" sz="1200" kern="1200" dirty="0">
                <a:solidFill>
                  <a:schemeClr val="tx1"/>
                </a:solidFill>
                <a:effectLst/>
                <a:latin typeface="Times New Roman" charset="0"/>
                <a:ea typeface="ＭＳ Ｐゴシック" charset="-128"/>
                <a:cs typeface="ＭＳ Ｐゴシック" charset="-128"/>
              </a:rPr>
              <a:t>WHAT MAKES YOU THINK I HATE YOU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35</a:t>
            </a:fld>
            <a:endParaRPr lang="en-US"/>
          </a:p>
        </p:txBody>
      </p:sp>
    </p:spTree>
    <p:extLst>
      <p:ext uri="{BB962C8B-B14F-4D97-AF65-F5344CB8AC3E}">
        <p14:creationId xmlns:p14="http://schemas.microsoft.com/office/powerpoint/2010/main" val="21474731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Each ELIZA pattern/rule is linked to a </a:t>
            </a:r>
            <a:r>
              <a:rPr lang="en-US" sz="1200" b="1" kern="1200" dirty="0">
                <a:solidFill>
                  <a:schemeClr val="tx1"/>
                </a:solidFill>
                <a:effectLst/>
                <a:latin typeface="Times New Roman" charset="0"/>
                <a:ea typeface="ＭＳ Ｐゴシック" charset="-128"/>
                <a:cs typeface="ＭＳ Ｐゴシック" charset="-128"/>
              </a:rPr>
              <a:t>keyword</a:t>
            </a:r>
            <a:r>
              <a:rPr lang="en-US" sz="1200" kern="1200" dirty="0">
                <a:solidFill>
                  <a:schemeClr val="tx1"/>
                </a:solidFill>
                <a:effectLst/>
                <a:latin typeface="Times New Roman" charset="0"/>
                <a:ea typeface="ＭＳ Ｐゴシック" charset="-128"/>
                <a:cs typeface="ＭＳ Ｐゴシック" charset="-128"/>
              </a:rPr>
              <a:t> that might occur in a user sentence. </a:t>
            </a:r>
            <a:r>
              <a:rPr lang="en-US" dirty="0"/>
              <a:t>A keyword is a word that has to be present in the user's input. </a:t>
            </a:r>
            <a:r>
              <a:rPr lang="en-US" sz="1200" kern="1200" dirty="0">
                <a:solidFill>
                  <a:schemeClr val="tx1"/>
                </a:solidFill>
                <a:effectLst/>
                <a:latin typeface="Times New Roman" charset="0"/>
                <a:ea typeface="ＭＳ Ｐゴシック" charset="-128"/>
                <a:cs typeface="ＭＳ Ｐゴシック" charset="-128"/>
              </a:rPr>
              <a:t>Each keyword has a list of patterns, and then a list of transforms </a:t>
            </a:r>
            <a:endParaRPr lang="en-US" dirty="0"/>
          </a:p>
          <a:p>
            <a:endParaRPr lang="en-US" dirty="0"/>
          </a:p>
          <a:p>
            <a:r>
              <a:rPr lang="en-US" dirty="0"/>
              <a:t>So the pattern we just saw, 0 YOU 0 ME, might be organized under the keyword "YOU".  And each pattern could have a whole list of possible transforms, I've shown two here. For you history buffs, here's the LISP structure for ELIZA's knowledge from the original paper!</a:t>
            </a:r>
          </a:p>
        </p:txBody>
      </p:sp>
      <p:sp>
        <p:nvSpPr>
          <p:cNvPr id="4" name="Slide Number Placeholder 3"/>
          <p:cNvSpPr>
            <a:spLocks noGrp="1"/>
          </p:cNvSpPr>
          <p:nvPr>
            <p:ph type="sldNum" sz="quarter" idx="5"/>
          </p:nvPr>
        </p:nvSpPr>
        <p:spPr/>
        <p:txBody>
          <a:bodyPr/>
          <a:lstStyle/>
          <a:p>
            <a:fld id="{DF0D4404-C563-6B43-A824-459A163A6375}" type="slidenum">
              <a:rPr lang="en-US" smtClean="0"/>
              <a:pPr/>
              <a:t>36</a:t>
            </a:fld>
            <a:endParaRPr lang="en-US"/>
          </a:p>
        </p:txBody>
      </p:sp>
    </p:spTree>
    <p:extLst>
      <p:ext uri="{BB962C8B-B14F-4D97-AF65-F5344CB8AC3E}">
        <p14:creationId xmlns:p14="http://schemas.microsoft.com/office/powerpoint/2010/main" val="29999488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charset="0"/>
              <a:ea typeface="ＭＳ Ｐゴシック" charset="-128"/>
              <a:cs typeface="ＭＳ Ｐゴシック" charset="-128"/>
            </a:endParaRP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Keywords are associated with a rank, with specific words being more highly ranked, and more general words ranking lower. Consider the following user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a:t>
            </a:r>
            <a:r>
              <a:rPr lang="en-US" sz="1200" kern="1200" dirty="0">
                <a:solidFill>
                  <a:schemeClr val="tx1"/>
                </a:solidFill>
                <a:effectLst/>
                <a:latin typeface="Times New Roman" charset="0"/>
                <a:ea typeface="ＭＳ Ｐゴシック" charset="-128"/>
                <a:cs typeface="ＭＳ Ｐゴシック" charset="-128"/>
              </a:rPr>
              <a:t>: </a:t>
            </a:r>
            <a:endParaRPr lang="en-US" dirty="0"/>
          </a:p>
          <a:p>
            <a:r>
              <a:rPr lang="en-US" sz="1200" kern="1200" dirty="0">
                <a:solidFill>
                  <a:schemeClr val="tx1"/>
                </a:solidFill>
                <a:effectLst/>
                <a:latin typeface="Times New Roman" charset="0"/>
                <a:ea typeface="ＭＳ Ｐゴシック" charset="-128"/>
                <a:cs typeface="ＭＳ Ｐゴシック" charset="-128"/>
              </a:rPr>
              <a:t>I know everybody laughed at me Because it has the word “I”, this sentence could match the following rule whose keyword is </a:t>
            </a:r>
            <a:r>
              <a:rPr lang="en-US" sz="1200" i="1" kern="1200" dirty="0">
                <a:solidFill>
                  <a:schemeClr val="tx1"/>
                </a:solidFill>
                <a:effectLst/>
                <a:latin typeface="Times New Roman" charset="0"/>
                <a:ea typeface="ＭＳ Ｐゴシック" charset="-128"/>
                <a:cs typeface="ＭＳ Ｐゴシック" charset="-128"/>
              </a:rPr>
              <a:t>I</a:t>
            </a:r>
            <a:r>
              <a:rPr lang="en-US" sz="1200" kern="1200" dirty="0">
                <a:solidFill>
                  <a:schemeClr val="tx1"/>
                </a:solidFill>
                <a:effectLst/>
                <a:latin typeface="Times New Roman" charset="0"/>
                <a:ea typeface="ＭＳ Ｐゴシック" charset="-128"/>
                <a:cs typeface="ＭＳ Ｐゴシック" charset="-128"/>
              </a:rPr>
              <a:t>: </a:t>
            </a:r>
            <a:endParaRPr lang="en-US" dirty="0"/>
          </a:p>
          <a:p>
            <a:r>
              <a:rPr lang="en-US" sz="1200" kern="1200" dirty="0">
                <a:solidFill>
                  <a:schemeClr val="tx1"/>
                </a:solidFill>
                <a:effectLst/>
                <a:latin typeface="Times New Roman" charset="0"/>
                <a:ea typeface="ＭＳ Ｐゴシック" charset="-128"/>
                <a:cs typeface="ＭＳ Ｐゴシック" charset="-128"/>
              </a:rPr>
              <a:t>(I *) -&gt; (You say you 2) </a:t>
            </a:r>
            <a:endParaRPr lang="en-US" dirty="0"/>
          </a:p>
          <a:p>
            <a:r>
              <a:rPr lang="en-US" sz="1200" kern="1200" dirty="0">
                <a:solidFill>
                  <a:schemeClr val="tx1"/>
                </a:solidFill>
                <a:effectLst/>
                <a:latin typeface="Times New Roman" charset="0"/>
                <a:ea typeface="ＭＳ Ｐゴシック" charset="-128"/>
                <a:cs typeface="ＭＳ Ｐゴシック" charset="-128"/>
              </a:rPr>
              <a:t>producing: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YOU SAY YOU KNOW EVERYBODY LAUGHED AT YOU But “I” is a very general word and its keywords lead to very general responses. Instead the keyword “everybody” is much more interest-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since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pointed out, someone using universals like everybody or always  is probably referring to some specific event or person.</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37</a:t>
            </a:fld>
            <a:endParaRPr lang="en-US"/>
          </a:p>
        </p:txBody>
      </p:sp>
    </p:spTree>
    <p:extLst>
      <p:ext uri="{BB962C8B-B14F-4D97-AF65-F5344CB8AC3E}">
        <p14:creationId xmlns:p14="http://schemas.microsoft.com/office/powerpoint/2010/main" val="1959798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If no keyword matches, ELIZA chooses a non-committal response like “PLEASE GO ON”, “THAT’S VERY INTERESTING”, or “I SEE”.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39</a:t>
            </a:fld>
            <a:endParaRPr lang="en-US"/>
          </a:p>
        </p:txBody>
      </p:sp>
    </p:spTree>
    <p:extLst>
      <p:ext uri="{BB962C8B-B14F-4D97-AF65-F5344CB8AC3E}">
        <p14:creationId xmlns:p14="http://schemas.microsoft.com/office/powerpoint/2010/main" val="9679821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err="1">
                <a:solidFill>
                  <a:schemeClr val="tx1"/>
                </a:solidFill>
                <a:effectLst/>
                <a:latin typeface="Times New Roman" charset="0"/>
                <a:ea typeface="ＭＳ Ｐゴシック" charset="-128"/>
                <a:cs typeface="ＭＳ Ｐゴシック" charset="-128"/>
              </a:rPr>
              <a:t>inally</a:t>
            </a:r>
            <a:r>
              <a:rPr lang="en-US" sz="1200" kern="1200" dirty="0">
                <a:solidFill>
                  <a:schemeClr val="tx1"/>
                </a:solidFill>
                <a:effectLst/>
                <a:latin typeface="Times New Roman" charset="0"/>
                <a:ea typeface="ＭＳ Ｐゴシック" charset="-128"/>
                <a:cs typeface="ＭＳ Ｐゴシック" charset="-128"/>
              </a:rPr>
              <a:t>, ELIZA has a clever memory trick that accounts for the very last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a:t>
            </a:r>
            <a:r>
              <a:rPr lang="en-US" sz="1200" kern="1200" dirty="0">
                <a:solidFill>
                  <a:schemeClr val="tx1"/>
                </a:solidFill>
                <a:effectLst/>
                <a:latin typeface="Times New Roman" charset="0"/>
                <a:ea typeface="ＭＳ Ｐゴシック" charset="-128"/>
                <a:cs typeface="ＭＳ Ｐゴシック" charset="-128"/>
              </a:rPr>
              <a:t> of the conversation above. Whenever the word “my” is the highest ranked keyword, ELIZA will randomly select a transform on the MEMORY list, apply it to the sentence, and store it on a queue: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Later, if no keyword matches a sentence, ELIZA will return the top of the MEMORY QUEUE</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40</a:t>
            </a:fld>
            <a:endParaRPr lang="en-US"/>
          </a:p>
        </p:txBody>
      </p:sp>
    </p:spTree>
    <p:extLst>
      <p:ext uri="{BB962C8B-B14F-4D97-AF65-F5344CB8AC3E}">
        <p14:creationId xmlns:p14="http://schemas.microsoft.com/office/powerpoint/2010/main" val="3245544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Like practically everything else in language processing, chatbot architectures fall </a:t>
            </a:r>
            <a:endParaRPr lang="en-US" dirty="0"/>
          </a:p>
          <a:p>
            <a:r>
              <a:rPr lang="en-US" sz="1200" kern="1200" dirty="0">
                <a:solidFill>
                  <a:schemeClr val="tx1"/>
                </a:solidFill>
                <a:effectLst/>
                <a:latin typeface="Times New Roman" charset="0"/>
                <a:ea typeface="ＭＳ Ｐゴシック" charset="-128"/>
                <a:cs typeface="ＭＳ Ｐゴシック" charset="-128"/>
              </a:rPr>
              <a:t>into two classes: rule-based systems and corpus-based systems. Rule-based systems include the early influential ELIZA and PARRY systems. Corpus-based systems mine large datasets of human-human conversations, which can be done by using information retrieval to copy a human response from a previous conversation, or using an encoder-decoder system to generate a response from a user utterance.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a:t>
            </a:fld>
            <a:endParaRPr lang="en-US"/>
          </a:p>
        </p:txBody>
      </p:sp>
    </p:spTree>
    <p:extLst>
      <p:ext uri="{BB962C8B-B14F-4D97-AF65-F5344CB8AC3E}">
        <p14:creationId xmlns:p14="http://schemas.microsoft.com/office/powerpoint/2010/main" val="34665370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People became deeply emotionally involved with the program.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tells the story of one of his staff who would ask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to leave the room when she talked with ELIZA. When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suggested that he might want to store all the ELIZA conversations for later analysis, people immediately pointed out the privacy implications, which suggested that they were having quite private conversations with ELIZA, despite knowing that it was just software. </a:t>
            </a:r>
            <a:endParaRPr lang="en-US" dirty="0"/>
          </a:p>
          <a:p>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pPr/>
              <a:t>41</a:t>
            </a:fld>
            <a:endParaRPr lang="en-US"/>
          </a:p>
        </p:txBody>
      </p:sp>
    </p:spTree>
    <p:extLst>
      <p:ext uri="{BB962C8B-B14F-4D97-AF65-F5344CB8AC3E}">
        <p14:creationId xmlns:p14="http://schemas.microsoft.com/office/powerpoint/2010/main" val="42417131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It worried </a:t>
            </a:r>
            <a:r>
              <a:rPr lang="en-US" sz="1200" dirty="0" err="1"/>
              <a:t>Weizenbaum</a:t>
            </a:r>
            <a:r>
              <a:rPr lang="en-US" sz="1200" dirty="0"/>
              <a:t> that people confided in ELIZA.  Were people misled about how much computers understood?</a:t>
            </a:r>
          </a:p>
          <a:p>
            <a:r>
              <a:rPr lang="en-US" dirty="0" err="1"/>
              <a:t>Weizenbaum's</a:t>
            </a:r>
            <a:r>
              <a:rPr lang="en-US" dirty="0"/>
              <a:t> feared that society was making a mistake in removing the human from decisions and choice.</a:t>
            </a:r>
          </a:p>
          <a:p>
            <a:endParaRPr lang="en-US" dirty="0"/>
          </a:p>
          <a:p>
            <a:r>
              <a:rPr lang="en-US" dirty="0"/>
              <a:t>Professor Sherry Turkle, </a:t>
            </a:r>
            <a:r>
              <a:rPr lang="en-US" dirty="0" err="1"/>
              <a:t>Weizenbaum's</a:t>
            </a:r>
            <a:r>
              <a:rPr lang="en-US" dirty="0"/>
              <a:t> colleague at MIT, studied users of ELIZA and other computational systems over many decades</a:t>
            </a:r>
          </a:p>
          <a:p>
            <a:r>
              <a:rPr lang="en-US" dirty="0"/>
              <a:t>Her more nuanced view is that while human face-to-face interaction is vital to the human experience, that humans also continue to develop relationships with artifacts.  For example some some of the users she studied suggested they used ELIZA more like a diary, as a way to privately explore their thoughts.</a:t>
            </a:r>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The take-away, perhaps, is that it's important  </a:t>
            </a:r>
            <a:r>
              <a:rPr lang="en-US" sz="1200" kern="1200" dirty="0">
                <a:solidFill>
                  <a:schemeClr val="tx1"/>
                </a:solidFill>
                <a:effectLst/>
                <a:latin typeface="Times New Roman" charset="0"/>
                <a:ea typeface="ＭＳ Ｐゴシック" charset="-128"/>
                <a:cs typeface="ＭＳ Ｐゴシック" charset="-128"/>
              </a:rPr>
              <a:t>to do value-sensitive design: consider during the design process the benefits, harms and possible stake-holders of the resulting system .</a:t>
            </a:r>
            <a:endParaRPr lang="en-US" dirty="0"/>
          </a:p>
          <a:p>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pPr/>
              <a:t>42</a:t>
            </a:fld>
            <a:endParaRPr lang="en-US"/>
          </a:p>
        </p:txBody>
      </p:sp>
    </p:spTree>
    <p:extLst>
      <p:ext uri="{BB962C8B-B14F-4D97-AF65-F5344CB8AC3E}">
        <p14:creationId xmlns:p14="http://schemas.microsoft.com/office/powerpoint/2010/main" val="21518811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few years after ELIZA, we see the development of another chatbot with a clinical psychology focus, PARRY (Colby et al., 1971).</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But the goals here are very different than ELIZA.  Here the authors were attempting to study schizophrenia by building a formal computational model of the mental processes and linguistic responses of a person with schizophrenia. So where an ELIZA is an exploration of what linguistic abilities it is possible to build, PARRY shows the use of an NLP system as a cognitive model.</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PARRY is relevant to our discussion here because of its innovation of chatbot architecture. In addition to ELIZA- like regular expressions, the PARRY system included a model of its own mental state, with affect variables for things like agent’s levels of fear and anger, and complex rules for the link between mental state and linguistic input and output.</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43</a:t>
            </a:fld>
            <a:endParaRPr lang="en-US"/>
          </a:p>
        </p:txBody>
      </p:sp>
    </p:spTree>
    <p:extLst>
      <p:ext uri="{BB962C8B-B14F-4D97-AF65-F5344CB8AC3E}">
        <p14:creationId xmlns:p14="http://schemas.microsoft.com/office/powerpoint/2010/main" val="24418713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Certain types of statements or topics of conversation might lead PARRY to become more angry or mistrustful. If the input mentions his delusion topic, he will increase the value of his </a:t>
            </a:r>
            <a:r>
              <a:rPr lang="en-US" sz="1200" b="0" kern="1200" dirty="0">
                <a:solidFill>
                  <a:schemeClr val="tx1"/>
                </a:solidFill>
                <a:effectLst/>
                <a:latin typeface="Times New Roman" charset="0"/>
                <a:ea typeface="ＭＳ Ｐゴシック" charset="-128"/>
                <a:cs typeface="ＭＳ Ｐゴシック" charset="-128"/>
              </a:rPr>
              <a:t>fear </a:t>
            </a:r>
            <a:r>
              <a:rPr lang="en-US" sz="1200" kern="1200" dirty="0">
                <a:solidFill>
                  <a:schemeClr val="tx1"/>
                </a:solidFill>
                <a:effectLst/>
                <a:latin typeface="Times New Roman" charset="0"/>
                <a:ea typeface="ＭＳ Ｐゴシック" charset="-128"/>
                <a:cs typeface="ＭＳ Ｐゴシック" charset="-128"/>
              </a:rPr>
              <a:t>variable.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44</a:t>
            </a:fld>
            <a:endParaRPr lang="en-US"/>
          </a:p>
        </p:txBody>
      </p:sp>
    </p:spTree>
    <p:extLst>
      <p:ext uri="{BB962C8B-B14F-4D97-AF65-F5344CB8AC3E}">
        <p14:creationId xmlns:p14="http://schemas.microsoft.com/office/powerpoint/2010/main" val="38642654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PARRY’s outputs depended on his affect variable; for example if  </a:t>
            </a:r>
            <a:r>
              <a:rPr lang="en-US" sz="1200" b="0" kern="1200" dirty="0">
                <a:solidFill>
                  <a:schemeClr val="tx1"/>
                </a:solidFill>
                <a:effectLst/>
                <a:latin typeface="Times New Roman" charset="0"/>
                <a:ea typeface="ＭＳ Ｐゴシック" charset="-128"/>
                <a:cs typeface="ＭＳ Ｐゴシック" charset="-128"/>
              </a:rPr>
              <a:t>anger </a:t>
            </a:r>
            <a:r>
              <a:rPr lang="en-US" sz="1200" kern="1200" dirty="0">
                <a:solidFill>
                  <a:schemeClr val="tx1"/>
                </a:solidFill>
                <a:effectLst/>
                <a:latin typeface="Times New Roman" charset="0"/>
                <a:ea typeface="ＭＳ Ｐゴシック" charset="-128"/>
                <a:cs typeface="ＭＳ Ｐゴシック" charset="-128"/>
              </a:rPr>
              <a:t>is high, he will choose from a set of “hostile” outputs.</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45</a:t>
            </a:fld>
            <a:endParaRPr lang="en-US"/>
          </a:p>
        </p:txBody>
      </p:sp>
    </p:spTree>
    <p:extLst>
      <p:ext uri="{BB962C8B-B14F-4D97-AF65-F5344CB8AC3E}">
        <p14:creationId xmlns:p14="http://schemas.microsoft.com/office/powerpoint/2010/main" val="21726660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Parry was the first known system to pass the Turing test (in 1972!); psychiatrists couldn’t </a:t>
            </a:r>
            <a:r>
              <a:rPr lang="en-US" sz="1200" kern="1200" dirty="0" err="1">
                <a:solidFill>
                  <a:schemeClr val="tx1"/>
                </a:solidFill>
                <a:effectLst/>
                <a:latin typeface="Times New Roman" charset="0"/>
                <a:ea typeface="ＭＳ Ｐゴシック" charset="-128"/>
                <a:cs typeface="ＭＳ Ｐゴシック" charset="-128"/>
              </a:rPr>
              <a:t>distin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guish</a:t>
            </a:r>
            <a:r>
              <a:rPr lang="en-US" sz="1200" kern="1200" dirty="0">
                <a:solidFill>
                  <a:schemeClr val="tx1"/>
                </a:solidFill>
                <a:effectLst/>
                <a:latin typeface="Times New Roman" charset="0"/>
                <a:ea typeface="ＭＳ Ｐゴシック" charset="-128"/>
                <a:cs typeface="ＭＳ Ｐゴシック" charset="-128"/>
              </a:rPr>
              <a:t> text transcripts of interviews with PARRY from transcripts of interviews with people diagnosed with paranoid </a:t>
            </a:r>
            <a:r>
              <a:rPr lang="en-US" sz="1200" kern="1200" dirty="0" err="1">
                <a:solidFill>
                  <a:schemeClr val="tx1"/>
                </a:solidFill>
                <a:effectLst/>
                <a:latin typeface="Times New Roman" charset="0"/>
                <a:ea typeface="ＭＳ Ｐゴシック" charset="-128"/>
                <a:cs typeface="ＭＳ Ｐゴシック" charset="-128"/>
              </a:rPr>
              <a:t>pchizophrenia</a:t>
            </a:r>
            <a:r>
              <a:rPr lang="en-US" sz="1200" kern="1200" dirty="0">
                <a:solidFill>
                  <a:schemeClr val="tx1"/>
                </a:solidFill>
                <a:effectLst/>
                <a:latin typeface="Times New Roman" charset="0"/>
                <a:ea typeface="ＭＳ Ｐゴシック" charset="-128"/>
                <a:cs typeface="ＭＳ Ｐゴシック" charset="-128"/>
              </a:rPr>
              <a:t> (Colby et al., 1972).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46</a:t>
            </a:fld>
            <a:endParaRPr lang="en-US"/>
          </a:p>
        </p:txBody>
      </p:sp>
    </p:spTree>
    <p:extLst>
      <p:ext uri="{BB962C8B-B14F-4D97-AF65-F5344CB8AC3E}">
        <p14:creationId xmlns:p14="http://schemas.microsoft.com/office/powerpoint/2010/main" val="225644942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47</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While rule-based systems like ELIZA and PARRY are very simple, they have large implications, and rule-based methods are still used as a component of modern chatbots.</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6488715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48</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An alternative to writing rules is to build chatbots that automatically mine collections of human conversations to decide what to say.</a:t>
            </a:r>
          </a:p>
        </p:txBody>
      </p:sp>
    </p:spTree>
    <p:extLst>
      <p:ext uri="{BB962C8B-B14F-4D97-AF65-F5344CB8AC3E}">
        <p14:creationId xmlns:p14="http://schemas.microsoft.com/office/powerpoint/2010/main" val="42619781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Most corpus based chatbots produce their responses to a user’s turn in context either by </a:t>
            </a:r>
            <a:r>
              <a:rPr lang="en-US" sz="1200" b="0" kern="1200" dirty="0">
                <a:solidFill>
                  <a:schemeClr val="tx1"/>
                </a:solidFill>
                <a:effectLst/>
                <a:latin typeface="Times New Roman" charset="0"/>
                <a:ea typeface="ＭＳ Ｐゴシック" charset="-128"/>
                <a:cs typeface="ＭＳ Ｐゴシック" charset="-128"/>
              </a:rPr>
              <a:t>retrieval </a:t>
            </a:r>
            <a:r>
              <a:rPr lang="en-US" sz="1200" kern="1200" dirty="0">
                <a:solidFill>
                  <a:schemeClr val="tx1"/>
                </a:solidFill>
                <a:effectLst/>
                <a:latin typeface="Times New Roman" charset="0"/>
                <a:ea typeface="ＭＳ Ｐゴシック" charset="-128"/>
                <a:cs typeface="ＭＳ Ｐゴシック" charset="-128"/>
              </a:rPr>
              <a:t>methods (using information retrieval to grab a response from some corpus that is appropriate given the dialogue context) or </a:t>
            </a:r>
            <a:r>
              <a:rPr lang="en-US" sz="1200" b="0" kern="1200" dirty="0">
                <a:solidFill>
                  <a:schemeClr val="tx1"/>
                </a:solidFill>
                <a:effectLst/>
                <a:latin typeface="Times New Roman" charset="0"/>
                <a:ea typeface="ＭＳ Ｐゴシック" charset="-128"/>
                <a:cs typeface="ＭＳ Ｐゴシック" charset="-128"/>
              </a:rPr>
              <a:t>generation </a:t>
            </a:r>
            <a:r>
              <a:rPr lang="en-US" sz="1200" kern="1200" dirty="0">
                <a:solidFill>
                  <a:schemeClr val="tx1"/>
                </a:solidFill>
                <a:effectLst/>
                <a:latin typeface="Times New Roman" charset="0"/>
                <a:ea typeface="ＭＳ Ｐゴシック" charset="-128"/>
                <a:cs typeface="ＭＳ Ｐゴシック" charset="-128"/>
              </a:rPr>
              <a:t>methods (using a language model or encoder-decoder to generate the response given the di- </a:t>
            </a:r>
            <a:r>
              <a:rPr lang="en-US" sz="1200" kern="1200" dirty="0" err="1">
                <a:solidFill>
                  <a:schemeClr val="tx1"/>
                </a:solidFill>
                <a:effectLst/>
                <a:latin typeface="Times New Roman" charset="0"/>
                <a:ea typeface="ＭＳ Ｐゴシック" charset="-128"/>
                <a:cs typeface="ＭＳ Ｐゴシック" charset="-128"/>
              </a:rPr>
              <a:t>alogue</a:t>
            </a:r>
            <a:r>
              <a:rPr lang="en-US" sz="1200" kern="1200" dirty="0">
                <a:solidFill>
                  <a:schemeClr val="tx1"/>
                </a:solidFill>
                <a:effectLst/>
                <a:latin typeface="Times New Roman" charset="0"/>
                <a:ea typeface="ＭＳ Ｐゴシック" charset="-128"/>
                <a:cs typeface="ＭＳ Ｐゴシック" charset="-128"/>
              </a:rPr>
              <a:t> context) In either case, systems mostly generate a single response turn that is appropriate given the entire conversation so far (for conversations that are short enough to fit into a single model’s window). For this reason they are often called </a:t>
            </a:r>
            <a:r>
              <a:rPr lang="en-US" sz="1200" b="0" kern="1200" dirty="0">
                <a:solidFill>
                  <a:schemeClr val="tx1"/>
                </a:solidFill>
                <a:effectLst/>
                <a:latin typeface="Times New Roman" charset="0"/>
                <a:ea typeface="ＭＳ Ｐゴシック" charset="-128"/>
                <a:cs typeface="ＭＳ Ｐゴシック" charset="-128"/>
              </a:rPr>
              <a:t>response generation </a:t>
            </a:r>
            <a:r>
              <a:rPr lang="en-US" sz="1200" kern="1200" dirty="0">
                <a:solidFill>
                  <a:schemeClr val="tx1"/>
                </a:solidFill>
                <a:effectLst/>
                <a:latin typeface="Times New Roman" charset="0"/>
                <a:ea typeface="ＭＳ Ｐゴシック" charset="-128"/>
                <a:cs typeface="ＭＳ Ｐゴシック" charset="-128"/>
              </a:rPr>
              <a:t>systems.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49</a:t>
            </a:fld>
            <a:endParaRPr lang="en-US"/>
          </a:p>
        </p:txBody>
      </p:sp>
    </p:spTree>
    <p:extLst>
      <p:ext uri="{BB962C8B-B14F-4D97-AF65-F5344CB8AC3E}">
        <p14:creationId xmlns:p14="http://schemas.microsoft.com/office/powerpoint/2010/main" val="17861353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Modern corpus-based </a:t>
            </a:r>
            <a:r>
              <a:rPr lang="en-US" sz="1200" kern="1200" dirty="0" err="1">
                <a:solidFill>
                  <a:schemeClr val="tx1"/>
                </a:solidFill>
                <a:effectLst/>
                <a:latin typeface="Times New Roman" charset="0"/>
                <a:ea typeface="ＭＳ Ｐゴシック" charset="-128"/>
              </a:rPr>
              <a:t>chatabots</a:t>
            </a:r>
            <a:r>
              <a:rPr lang="en-US" sz="1200" kern="1200" dirty="0">
                <a:solidFill>
                  <a:schemeClr val="tx1"/>
                </a:solidFill>
                <a:effectLst/>
                <a:latin typeface="Times New Roman" charset="0"/>
                <a:ea typeface="ＭＳ Ｐゴシック" charset="-128"/>
              </a:rPr>
              <a:t> are very data-intensive, commonly requiring hundreds of million or billions of words of training</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50</a:t>
            </a:fld>
            <a:endParaRPr lang="en-US"/>
          </a:p>
        </p:txBody>
      </p:sp>
    </p:spTree>
    <p:extLst>
      <p:ext uri="{BB962C8B-B14F-4D97-AF65-F5344CB8AC3E}">
        <p14:creationId xmlns:p14="http://schemas.microsoft.com/office/powerpoint/2010/main" val="124644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systems often have an entertainment value, such as Facebook’s Blender- Bot, a neural chatbot capable of carrying on conversations  of this type.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a:t>
            </a:fld>
            <a:endParaRPr lang="en-US"/>
          </a:p>
        </p:txBody>
      </p:sp>
    </p:spTree>
    <p:extLst>
      <p:ext uri="{BB962C8B-B14F-4D97-AF65-F5344CB8AC3E}">
        <p14:creationId xmlns:p14="http://schemas.microsoft.com/office/powerpoint/2010/main" val="39560150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Corpus-based chatbots, instead of using hand-built rules, mine conversations of human-human conversations. These systems are enormously data-intensive, </a:t>
            </a:r>
            <a:r>
              <a:rPr lang="en-US" sz="1200" kern="1200" dirty="0" err="1">
                <a:solidFill>
                  <a:schemeClr val="tx1"/>
                </a:solidFill>
                <a:effectLst/>
                <a:latin typeface="Times New Roman" charset="0"/>
                <a:ea typeface="ＭＳ Ｐゴシック" charset="-128"/>
                <a:cs typeface="ＭＳ Ｐゴシック" charset="-128"/>
              </a:rPr>
              <a:t>requir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hundreds of millions or even billions of words for training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Available datasets include transcripts of natural spoken conversational corpora, like the Switchboard corpus of American English telephone conversations (Godfrey et al., 1992) Many systems also train on movie dialogue, which resembles natural conversation in many ways.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Datasets have also been created specifically for training dialog systems by hiring </a:t>
            </a:r>
            <a:r>
              <a:rPr lang="en-US" sz="1200" kern="1200" dirty="0" err="1">
                <a:solidFill>
                  <a:schemeClr val="tx1"/>
                </a:solidFill>
                <a:effectLst/>
                <a:latin typeface="Times New Roman" charset="0"/>
                <a:ea typeface="ＭＳ Ｐゴシック" charset="-128"/>
                <a:cs typeface="ＭＳ Ｐゴシック" charset="-128"/>
              </a:rPr>
              <a:t>crowdworkers</a:t>
            </a:r>
            <a:r>
              <a:rPr lang="en-US" sz="1200" kern="1200" dirty="0">
                <a:solidFill>
                  <a:schemeClr val="tx1"/>
                </a:solidFill>
                <a:effectLst/>
                <a:latin typeface="Times New Roman" charset="0"/>
                <a:ea typeface="ＭＳ Ｐゴシック" charset="-128"/>
                <a:cs typeface="ＭＳ Ｐゴシック" charset="-128"/>
              </a:rPr>
              <a:t> to have conversations, often having them take on personas 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talk about knowledge provided to them. For example the Topical-Chat dataset has 11K crowdsourced conversations spanning 8 broad topics and the EMPATHETICDIALOGUES includes 25K crowdsourced conversations grounded in a specific situation where a speaker was feeling a specific emotion.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All of these datasets, although large, don’t reach the size of billions of words, and so many systems first pretrain on large datasets of pseudo-conversations drawn from Twitter (Ritter et al., 2010), Reddit (Roller et al., 2020), Weibo (</a:t>
            </a:r>
            <a:r>
              <a:rPr lang="ja-JP" altLang="en-US" sz="1200" kern="1200">
                <a:solidFill>
                  <a:schemeClr val="tx1"/>
                </a:solidFill>
                <a:effectLst/>
                <a:latin typeface="Times New Roman" charset="0"/>
                <a:ea typeface="ＭＳ Ｐゴシック" charset="-128"/>
                <a:cs typeface="ＭＳ Ｐゴシック" charset="-128"/>
              </a:rPr>
              <a:t>微博</a:t>
            </a:r>
            <a:r>
              <a:rPr lang="en-US" altLang="ja-JP" sz="120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and other social media platforms.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always necessary to remove personally identifiable information (PII) that might appear in the data.</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51</a:t>
            </a:fld>
            <a:endParaRPr lang="en-US"/>
          </a:p>
        </p:txBody>
      </p:sp>
    </p:spTree>
    <p:extLst>
      <p:ext uri="{BB962C8B-B14F-4D97-AF65-F5344CB8AC3E}">
        <p14:creationId xmlns:p14="http://schemas.microsoft.com/office/powerpoint/2010/main" val="381940501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a:t>
            </a:r>
            <a:r>
              <a:rPr lang="en-US" sz="1200" b="0" kern="1200" dirty="0">
                <a:solidFill>
                  <a:schemeClr val="tx1"/>
                </a:solidFill>
                <a:effectLst/>
                <a:latin typeface="Times New Roman" charset="0"/>
                <a:ea typeface="ＭＳ Ｐゴシック" charset="-128"/>
                <a:cs typeface="ＭＳ Ｐゴシック" charset="-128"/>
              </a:rPr>
              <a:t>retrieval </a:t>
            </a:r>
            <a:r>
              <a:rPr lang="en-US" sz="1200" kern="1200" dirty="0">
                <a:solidFill>
                  <a:schemeClr val="tx1"/>
                </a:solidFill>
                <a:effectLst/>
                <a:latin typeface="Times New Roman" charset="0"/>
                <a:ea typeface="ＭＳ Ｐゴシック" charset="-128"/>
                <a:cs typeface="ＭＳ Ｐゴシック" charset="-128"/>
              </a:rPr>
              <a:t>method of responding is to think of the user’s turn as a query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and our job is to retrieve and repeat some appropriate turn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as the response from a corpus of conversations </a:t>
            </a:r>
            <a:r>
              <a:rPr lang="en-US" sz="1200" i="1" kern="1200" dirty="0">
                <a:solidFill>
                  <a:schemeClr val="tx1"/>
                </a:solidFill>
                <a:effectLst/>
                <a:latin typeface="Times New Roman" charset="0"/>
                <a:ea typeface="ＭＳ Ｐゴシック" charset="-128"/>
                <a:cs typeface="ＭＳ Ｐゴシック" charset="-128"/>
              </a:rPr>
              <a:t>C</a:t>
            </a:r>
            <a:r>
              <a:rPr lang="en-US" sz="1200" kern="1200" dirty="0">
                <a:solidFill>
                  <a:schemeClr val="tx1"/>
                </a:solidFill>
                <a:effectLst/>
                <a:latin typeface="Times New Roman" charset="0"/>
                <a:ea typeface="ＭＳ Ｐゴシック" charset="-128"/>
                <a:cs typeface="ＭＳ Ｐゴシック" charset="-128"/>
              </a:rPr>
              <a:t>. Generally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is the training set for the system, and we score each turn in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as a potential response to the context </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selecting the highest-scoring one. The scoring metric is similarity: we choose the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that is most similar to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using any IR method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This can be done using classic IR techniques to compute </a:t>
            </a:r>
            <a:r>
              <a:rPr lang="en-US" sz="1200" kern="1200" dirty="0" err="1">
                <a:solidFill>
                  <a:schemeClr val="tx1"/>
                </a:solidFill>
                <a:effectLst/>
                <a:latin typeface="Times New Roman" charset="0"/>
                <a:ea typeface="ＭＳ Ｐゴシック" charset="-128"/>
                <a:cs typeface="ＭＳ Ｐゴシック" charset="-128"/>
              </a:rPr>
              <a:t>tf-idf</a:t>
            </a:r>
            <a:r>
              <a:rPr lang="en-US" sz="1200" kern="1200" dirty="0">
                <a:solidFill>
                  <a:schemeClr val="tx1"/>
                </a:solidFill>
                <a:effectLst/>
                <a:latin typeface="Times New Roman" charset="0"/>
                <a:ea typeface="ＭＳ Ｐゴシック" charset="-128"/>
                <a:cs typeface="ＭＳ Ｐゴシック" charset="-128"/>
              </a:rPr>
              <a:t> models for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and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choosing the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that has the highest </a:t>
            </a:r>
            <a:r>
              <a:rPr lang="en-US" sz="1200" kern="1200" dirty="0" err="1">
                <a:solidFill>
                  <a:schemeClr val="tx1"/>
                </a:solidFill>
                <a:effectLst/>
                <a:latin typeface="Times New Roman" charset="0"/>
                <a:ea typeface="ＭＳ Ｐゴシック" charset="-128"/>
                <a:cs typeface="ＭＳ Ｐゴシック" charset="-128"/>
              </a:rPr>
              <a:t>tf-idf</a:t>
            </a:r>
            <a:r>
              <a:rPr lang="en-US" sz="1200" kern="1200" dirty="0">
                <a:solidFill>
                  <a:schemeClr val="tx1"/>
                </a:solidFill>
                <a:effectLst/>
                <a:latin typeface="Times New Roman" charset="0"/>
                <a:ea typeface="ＭＳ Ｐゴシック" charset="-128"/>
                <a:cs typeface="ＭＳ Ｐゴシック" charset="-128"/>
              </a:rPr>
              <a:t> cosine with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52</a:t>
            </a:fld>
            <a:endParaRPr lang="en-US"/>
          </a:p>
        </p:txBody>
      </p:sp>
    </p:spTree>
    <p:extLst>
      <p:ext uri="{BB962C8B-B14F-4D97-AF65-F5344CB8AC3E}">
        <p14:creationId xmlns:p14="http://schemas.microsoft.com/office/powerpoint/2010/main" val="43198730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we can use neural IR techniques The simplest of those is called a </a:t>
            </a:r>
            <a:r>
              <a:rPr lang="en-US" sz="1200" b="1" kern="1200" dirty="0">
                <a:solidFill>
                  <a:schemeClr val="tx1"/>
                </a:solidFill>
                <a:effectLst/>
                <a:latin typeface="Times New Roman" charset="0"/>
                <a:ea typeface="ＭＳ Ｐゴシック" charset="-128"/>
                <a:cs typeface="ＭＳ Ｐゴシック" charset="-128"/>
              </a:rPr>
              <a:t>bi-encoder</a:t>
            </a:r>
            <a:r>
              <a:rPr lang="en-US" sz="1200" kern="1200" dirty="0">
                <a:solidFill>
                  <a:schemeClr val="tx1"/>
                </a:solidFill>
                <a:effectLst/>
                <a:latin typeface="Times New Roman" charset="0"/>
                <a:ea typeface="ＭＳ Ｐゴシック" charset="-128"/>
                <a:cs typeface="ＭＳ Ｐゴシック" charset="-128"/>
              </a:rPr>
              <a:t> model, in which we train two separate encoders, one to encode the user query and one to encode the candidate response, and use the dot product between these two vectors as the score. For example to implement this using BERT, we would have two encoders BERT</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and BERT</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and we could represent the query and candidate response as the [CLS] token of the respective encoders: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Then we choose whichever turn in our corpus has the highest dot product with the query, and just say that turn.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IR-based approach can be extended in various ways, such as by using more sophisticated neural architectures (</a:t>
            </a:r>
            <a:r>
              <a:rPr lang="en-US" sz="1200" kern="1200" dirty="0" err="1">
                <a:solidFill>
                  <a:schemeClr val="tx1"/>
                </a:solidFill>
                <a:effectLst/>
                <a:latin typeface="Times New Roman" charset="0"/>
                <a:ea typeface="ＭＳ Ｐゴシック" charset="-128"/>
                <a:cs typeface="ＭＳ Ｐゴシック" charset="-128"/>
              </a:rPr>
              <a:t>Humeau</a:t>
            </a:r>
            <a:r>
              <a:rPr lang="en-US" sz="1200" kern="1200" dirty="0">
                <a:solidFill>
                  <a:schemeClr val="tx1"/>
                </a:solidFill>
                <a:effectLst/>
                <a:latin typeface="Times New Roman" charset="0"/>
                <a:ea typeface="ＭＳ Ｐゴシック" charset="-128"/>
                <a:cs typeface="ＭＳ Ｐゴシック" charset="-128"/>
              </a:rPr>
              <a:t> et al., 2020), or by using a longer context for the query than just the user’s last turn, up to the whole preceding conversation.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53</a:t>
            </a:fld>
            <a:endParaRPr lang="en-US"/>
          </a:p>
        </p:txBody>
      </p:sp>
    </p:spTree>
    <p:extLst>
      <p:ext uri="{BB962C8B-B14F-4D97-AF65-F5344CB8AC3E}">
        <p14:creationId xmlns:p14="http://schemas.microsoft.com/office/powerpoint/2010/main" val="358503329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 alternate way to use a corpus to generate dialogue is to think of response production as an encoder-decoder task— transducing from the user’s prior turn to the system’s turn. We can think of this as a machine learning version of ELIZA; the system learns from a corpus to transduce a question to an answer.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Encoder decoder models generate each token </a:t>
            </a:r>
            <a:r>
              <a:rPr lang="en-US" sz="1200" i="1" kern="1200" dirty="0">
                <a:solidFill>
                  <a:schemeClr val="tx1"/>
                </a:solidFill>
                <a:effectLst/>
                <a:latin typeface="Times New Roman" charset="0"/>
                <a:ea typeface="ＭＳ Ｐゴシック" charset="-128"/>
                <a:cs typeface="ＭＳ Ｐゴシック" charset="-128"/>
              </a:rPr>
              <a:t>rt </a:t>
            </a:r>
            <a:r>
              <a:rPr lang="en-US" sz="1200" kern="1200" dirty="0">
                <a:solidFill>
                  <a:schemeClr val="tx1"/>
                </a:solidFill>
                <a:effectLst/>
                <a:latin typeface="Times New Roman" charset="0"/>
                <a:ea typeface="ＭＳ Ｐゴシック" charset="-128"/>
                <a:cs typeface="ＭＳ Ｐゴシック" charset="-128"/>
              </a:rPr>
              <a:t>of the response by conditioning on the encoding of the entire query </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and the response so far </a:t>
            </a:r>
            <a:r>
              <a:rPr lang="en-US" sz="1200" i="1" kern="1200" dirty="0">
                <a:solidFill>
                  <a:schemeClr val="tx1"/>
                </a:solidFill>
                <a:effectLst/>
                <a:latin typeface="Times New Roman" charset="0"/>
                <a:ea typeface="ＭＳ Ｐゴシック" charset="-128"/>
                <a:cs typeface="ＭＳ Ｐゴシック" charset="-128"/>
              </a:rPr>
              <a:t>r</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a:solidFill>
                  <a:schemeClr val="tx1"/>
                </a:solidFill>
                <a:effectLst/>
                <a:latin typeface="Times New Roman" charset="0"/>
                <a:ea typeface="ＭＳ Ｐゴシック" charset="-128"/>
                <a:cs typeface="ＭＳ Ｐゴシック" charset="-128"/>
              </a:rPr>
              <a:t>rt</a:t>
            </a:r>
            <a:r>
              <a:rPr lang="en-US" sz="1200" kern="1200" dirty="0">
                <a:solidFill>
                  <a:schemeClr val="tx1"/>
                </a:solidFill>
                <a:effectLst/>
                <a:latin typeface="Times New Roman" charset="0"/>
                <a:ea typeface="ＭＳ Ｐゴシック" charset="-128"/>
                <a:cs typeface="ＭＳ Ｐゴシック" charset="-128"/>
              </a:rPr>
              <a:t>−1: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the intuition of the two paradigms, the generator and retriever paradigms for response generation.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54</a:t>
            </a:fld>
            <a:endParaRPr lang="en-US"/>
          </a:p>
        </p:txBody>
      </p:sp>
    </p:spTree>
    <p:extLst>
      <p:ext uri="{BB962C8B-B14F-4D97-AF65-F5344CB8AC3E}">
        <p14:creationId xmlns:p14="http://schemas.microsoft.com/office/powerpoint/2010/main" val="216431082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In the generator architecture, we normally include a longer context, forming the query not just from the user’s turn but from the entire conversation-so- far as in this example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55</a:t>
            </a:fld>
            <a:endParaRPr lang="en-US"/>
          </a:p>
        </p:txBody>
      </p:sp>
    </p:spTree>
    <p:extLst>
      <p:ext uri="{BB962C8B-B14F-4D97-AF65-F5344CB8AC3E}">
        <p14:creationId xmlns:p14="http://schemas.microsoft.com/office/powerpoint/2010/main" val="419761262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 alternative to the encoder-decoder architecture is to fine-tune a large language model on a conversational dataset and use the language model directly as a response generator. In the Chirpy Cardinal system (Paranjape et al., 2020), for example, the neural chat component generates responses from GPT-2 (Radford et al., 2019), fine- tuned on the </a:t>
            </a:r>
            <a:r>
              <a:rPr lang="en-US" sz="1200" kern="1200" dirty="0" err="1">
                <a:solidFill>
                  <a:schemeClr val="tx1"/>
                </a:solidFill>
                <a:effectLst/>
                <a:latin typeface="Times New Roman" charset="0"/>
                <a:ea typeface="ＭＳ Ｐゴシック" charset="-128"/>
                <a:cs typeface="ＭＳ Ｐゴシック" charset="-128"/>
              </a:rPr>
              <a:t>EmpatheticDialogues</a:t>
            </a:r>
            <a:r>
              <a:rPr lang="en-US" sz="1200" kern="1200" dirty="0">
                <a:solidFill>
                  <a:schemeClr val="tx1"/>
                </a:solidFill>
                <a:effectLst/>
                <a:latin typeface="Times New Roman" charset="0"/>
                <a:ea typeface="ＭＳ Ｐゴシック" charset="-128"/>
                <a:cs typeface="ＭＳ Ｐゴシック" charset="-128"/>
              </a:rPr>
              <a:t> dataset (</a:t>
            </a:r>
            <a:r>
              <a:rPr lang="en-US" sz="1200" kern="1200" dirty="0" err="1">
                <a:solidFill>
                  <a:schemeClr val="tx1"/>
                </a:solidFill>
                <a:effectLst/>
                <a:latin typeface="Times New Roman" charset="0"/>
                <a:ea typeface="ＭＳ Ｐゴシック" charset="-128"/>
                <a:cs typeface="ＭＳ Ｐゴシック" charset="-128"/>
              </a:rPr>
              <a:t>Rashkin</a:t>
            </a:r>
            <a:r>
              <a:rPr lang="en-US" sz="1200" kern="1200" dirty="0">
                <a:solidFill>
                  <a:schemeClr val="tx1"/>
                </a:solidFill>
                <a:effectLst/>
                <a:latin typeface="Times New Roman" charset="0"/>
                <a:ea typeface="ＭＳ Ｐゴシック" charset="-128"/>
                <a:cs typeface="ＭＳ Ｐゴシック" charset="-128"/>
              </a:rPr>
              <a:t> et al., 2019).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56</a:t>
            </a:fld>
            <a:endParaRPr lang="en-US"/>
          </a:p>
        </p:txBody>
      </p:sp>
    </p:spTree>
    <p:extLst>
      <p:ext uri="{BB962C8B-B14F-4D97-AF65-F5344CB8AC3E}">
        <p14:creationId xmlns:p14="http://schemas.microsoft.com/office/powerpoint/2010/main" val="32212312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little intermission where the comic author P.G. Wodehouse seems to predict some properties of neural chatbots </a:t>
            </a:r>
          </a:p>
        </p:txBody>
      </p:sp>
      <p:sp>
        <p:nvSpPr>
          <p:cNvPr id="4" name="Slide Number Placeholder 3"/>
          <p:cNvSpPr>
            <a:spLocks noGrp="1"/>
          </p:cNvSpPr>
          <p:nvPr>
            <p:ph type="sldNum" sz="quarter" idx="5"/>
          </p:nvPr>
        </p:nvSpPr>
        <p:spPr/>
        <p:txBody>
          <a:bodyPr/>
          <a:lstStyle/>
          <a:p>
            <a:fld id="{DF0D4404-C563-6B43-A824-459A163A6375}" type="slidenum">
              <a:rPr lang="en-US" smtClean="0"/>
              <a:pPr/>
              <a:t>57</a:t>
            </a:fld>
            <a:endParaRPr lang="en-US"/>
          </a:p>
        </p:txBody>
      </p:sp>
    </p:spTree>
    <p:extLst>
      <p:ext uri="{BB962C8B-B14F-4D97-AF65-F5344CB8AC3E}">
        <p14:creationId xmlns:p14="http://schemas.microsoft.com/office/powerpoint/2010/main" val="28731513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what I mean. For example basic encoder-decoder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models have a tendency to produce predictable but repetitive and therefore dull re- </a:t>
            </a:r>
            <a:r>
              <a:rPr lang="en-US" sz="1200" kern="1200" dirty="0" err="1">
                <a:solidFill>
                  <a:schemeClr val="tx1"/>
                </a:solidFill>
                <a:effectLst/>
                <a:latin typeface="Times New Roman" charset="0"/>
                <a:ea typeface="ＭＳ Ｐゴシック" charset="-128"/>
                <a:cs typeface="ＭＳ Ｐゴシック" charset="-128"/>
              </a:rPr>
              <a:t>sponses</a:t>
            </a:r>
            <a:r>
              <a:rPr lang="en-US" sz="1200" kern="1200" dirty="0">
                <a:solidFill>
                  <a:schemeClr val="tx1"/>
                </a:solidFill>
                <a:effectLst/>
                <a:latin typeface="Times New Roman" charset="0"/>
                <a:ea typeface="ＭＳ Ｐゴシック" charset="-128"/>
                <a:cs typeface="ＭＳ Ｐゴシック" charset="-128"/>
              </a:rPr>
              <a:t> like “I’m OK” or “I don’t know” that shut down the conversation.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 number of modifications are thus required to the basic encoder-decoder model to adapt it for the task of response generation.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instead of greedily choosing the most likely (and most predictable) response, we can use diversity-enhanced versions of beam search or diversity-focused training objectives.  Basic models also tend to produce utterances that are too short; adding minimum length constraints is also important.</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58</a:t>
            </a:fld>
            <a:endParaRPr lang="en-US"/>
          </a:p>
        </p:txBody>
      </p:sp>
    </p:spTree>
    <p:extLst>
      <p:ext uri="{BB962C8B-B14F-4D97-AF65-F5344CB8AC3E}">
        <p14:creationId xmlns:p14="http://schemas.microsoft.com/office/powerpoint/2010/main" val="12974971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Chatbots can be much more interesting and informative if they can responses from text knowledge sources other than dialogue.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err="1">
                <a:solidFill>
                  <a:schemeClr val="tx1"/>
                </a:solidFill>
                <a:effectLst/>
                <a:latin typeface="Times New Roman" charset="0"/>
                <a:ea typeface="ＭＳ Ｐゴシック" charset="-128"/>
                <a:cs typeface="ＭＳ Ｐゴシック" charset="-128"/>
              </a:rPr>
              <a:t>XiaoIce</a:t>
            </a:r>
            <a:r>
              <a:rPr lang="en-US" sz="1200" kern="1200" dirty="0">
                <a:solidFill>
                  <a:schemeClr val="tx1"/>
                </a:solidFill>
                <a:effectLst/>
                <a:latin typeface="Times New Roman" charset="0"/>
                <a:ea typeface="ＭＳ Ｐゴシック" charset="-128"/>
                <a:cs typeface="ＭＳ Ｐゴシック" charset="-128"/>
              </a:rPr>
              <a:t> collects sentences from public lectures and news articles and searches them using IR based on query expansion from the user’s turn to respond to turns like “Tell me something about Beijing”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One way to augment the encoder decoder architecture for retrieve and refine is to first use IR to retrieve potentially useful passages from Wikipedia (Yan et al., 2016), and then create multiple candidates by concatenating each retrieved Wikipedia sentence to the dialogue context with a separator token. Each candidate can be given as the encoder context to the encoder-decoder model, which learns to incorporate text from the Wikipedia sentence into its generated response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59</a:t>
            </a:fld>
            <a:endParaRPr lang="en-US"/>
          </a:p>
        </p:txBody>
      </p:sp>
    </p:spTree>
    <p:extLst>
      <p:ext uri="{BB962C8B-B14F-4D97-AF65-F5344CB8AC3E}">
        <p14:creationId xmlns:p14="http://schemas.microsoft.com/office/powerpoint/2010/main" val="28364502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Chatbots can also be built with architectures that are hybrids of the rule-based and neural/corpus architectures, and even use elements of the frame-based structure we describe below.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the Chirpy Cardinal system (Paranjape et al., 2020) applies an NLP pipeline to the input, and then</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Bot responses are generated by a series of response generators. Some response generators use fine-tuned neural language models: a GPT-2 (Radford et al., 2019) language model fine-tuned on the </a:t>
            </a:r>
            <a:r>
              <a:rPr lang="en-US" sz="1200" kern="1200" dirty="0" err="1">
                <a:solidFill>
                  <a:schemeClr val="tx1"/>
                </a:solidFill>
                <a:effectLst/>
                <a:latin typeface="Times New Roman" charset="0"/>
                <a:ea typeface="ＭＳ Ｐゴシック" charset="-128"/>
                <a:cs typeface="ＭＳ Ｐゴシック" charset="-128"/>
              </a:rPr>
              <a:t>EmpatheticDialogues</a:t>
            </a:r>
            <a:r>
              <a:rPr lang="en-US" sz="1200" kern="1200" dirty="0">
                <a:solidFill>
                  <a:schemeClr val="tx1"/>
                </a:solidFill>
                <a:effectLst/>
                <a:latin typeface="Times New Roman" charset="0"/>
                <a:ea typeface="ＭＳ Ｐゴシック" charset="-128"/>
                <a:cs typeface="ＭＳ Ｐゴシック" charset="-128"/>
              </a:rPr>
              <a:t> dataset, and a separately fine-tuned GPT-2 language model that learns in fine-tuning to paraphrase content from Wikipedia in response to questions.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Other response generators are closer to rule-based; the movie or music genera- tors produce scripted conversation about a movie or a musician, such as asking asks the user’s opinion about a movie, giving a fun fact, asks the user their opinion on an actor in the movie, and so on. These generators use regexes and sentiment classifiers to classify user responses and handwritten templates to generate bot utterances.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60</a:t>
            </a:fld>
            <a:endParaRPr lang="en-US"/>
          </a:p>
        </p:txBody>
      </p:sp>
    </p:spTree>
    <p:extLst>
      <p:ext uri="{BB962C8B-B14F-4D97-AF65-F5344CB8AC3E}">
        <p14:creationId xmlns:p14="http://schemas.microsoft.com/office/powerpoint/2010/main" val="162534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Microsoft’s </a:t>
            </a:r>
            <a:r>
              <a:rPr lang="en-US" sz="1200" kern="1200" dirty="0" err="1">
                <a:solidFill>
                  <a:schemeClr val="tx1"/>
                </a:solidFill>
                <a:effectLst/>
                <a:latin typeface="Times New Roman" charset="0"/>
                <a:ea typeface="ＭＳ Ｐゴシック" charset="-128"/>
                <a:cs typeface="ＭＳ Ｐゴシック" charset="-128"/>
              </a:rPr>
              <a:t>XiaoIce</a:t>
            </a:r>
            <a:r>
              <a:rPr lang="en-US" sz="1200" kern="1200" dirty="0">
                <a:solidFill>
                  <a:schemeClr val="tx1"/>
                </a:solidFill>
                <a:effectLst/>
                <a:latin typeface="Times New Roman" charset="0"/>
                <a:ea typeface="ＭＳ Ｐゴシック" charset="-128"/>
                <a:cs typeface="ＭＳ Ｐゴシック" charset="-128"/>
              </a:rPr>
              <a:t> system2 (Zhou et al., 2020), chats with people in Chinese on text messaging platforms , responding mainly by extracting turns that humans have said in past conversations.</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a:t>
            </a:fld>
            <a:endParaRPr lang="en-US"/>
          </a:p>
        </p:txBody>
      </p:sp>
    </p:spTree>
    <p:extLst>
      <p:ext uri="{BB962C8B-B14F-4D97-AF65-F5344CB8AC3E}">
        <p14:creationId xmlns:p14="http://schemas.microsoft.com/office/powerpoint/2010/main" val="381759134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part of a conversation with Chirpy Cardinal, Notice the use of neural chat as well as the scripted chat modules for movies.</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61</a:t>
            </a:fld>
            <a:endParaRPr lang="en-US"/>
          </a:p>
        </p:txBody>
      </p:sp>
    </p:spTree>
    <p:extLst>
      <p:ext uri="{BB962C8B-B14F-4D97-AF65-F5344CB8AC3E}">
        <p14:creationId xmlns:p14="http://schemas.microsoft.com/office/powerpoint/2010/main" val="18866982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chatbots can be fun and play a useful role in narrow application domains, especially where scripting can be done.</a:t>
            </a:r>
          </a:p>
          <a:p>
            <a:endParaRPr lang="en-US" dirty="0"/>
          </a:p>
          <a:p>
            <a:r>
              <a:rPr lang="en-US" dirty="0"/>
              <a:t>But on the other hand, they don't really understand, and the fact that  they give the appearance of understanding may be problematic.</a:t>
            </a:r>
          </a:p>
          <a:p>
            <a:r>
              <a:rPr lang="en-US" dirty="0"/>
              <a:t>Rule-based chatbots are expensive and </a:t>
            </a:r>
            <a:r>
              <a:rPr lang="en-US" dirty="0" err="1"/>
              <a:t>britltle</a:t>
            </a:r>
            <a:r>
              <a:rPr lang="en-US" dirty="0"/>
              <a:t>, but </a:t>
            </a:r>
            <a:r>
              <a:rPr lang="en-US" dirty="0" err="1"/>
              <a:t>IR_based</a:t>
            </a:r>
            <a:r>
              <a:rPr lang="en-US" dirty="0"/>
              <a:t> chatbots can only mirror their training data, which as we'll discuss in a following lecture, can lead to enormous problems.</a:t>
            </a:r>
          </a:p>
          <a:p>
            <a:endParaRPr lang="en-US" dirty="0"/>
          </a:p>
          <a:p>
            <a:r>
              <a:rPr lang="en-US" dirty="0"/>
              <a:t>One important next step in research is figuring out ways to integrate chatbot-type abilities into frame-based agents.</a:t>
            </a:r>
          </a:p>
        </p:txBody>
      </p:sp>
      <p:sp>
        <p:nvSpPr>
          <p:cNvPr id="4" name="Slide Number Placeholder 3"/>
          <p:cNvSpPr>
            <a:spLocks noGrp="1"/>
          </p:cNvSpPr>
          <p:nvPr>
            <p:ph type="sldNum" sz="quarter" idx="5"/>
          </p:nvPr>
        </p:nvSpPr>
        <p:spPr/>
        <p:txBody>
          <a:bodyPr/>
          <a:lstStyle/>
          <a:p>
            <a:fld id="{DF0D4404-C563-6B43-A824-459A163A6375}" type="slidenum">
              <a:rPr lang="en-US" smtClean="0"/>
              <a:pPr/>
              <a:t>62</a:t>
            </a:fld>
            <a:endParaRPr lang="en-US"/>
          </a:p>
        </p:txBody>
      </p:sp>
    </p:spTree>
    <p:extLst>
      <p:ext uri="{BB962C8B-B14F-4D97-AF65-F5344CB8AC3E}">
        <p14:creationId xmlns:p14="http://schemas.microsoft.com/office/powerpoint/2010/main" val="80002229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63</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the two paradigms for corpus-based chatbots: response by retrieval, and response by generation.</a:t>
            </a:r>
          </a:p>
        </p:txBody>
      </p:sp>
    </p:spTree>
    <p:extLst>
      <p:ext uri="{BB962C8B-B14F-4D97-AF65-F5344CB8AC3E}">
        <p14:creationId xmlns:p14="http://schemas.microsoft.com/office/powerpoint/2010/main" val="148758927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64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 In this lecture we introduce the GUS or Frame-based architecture for task-based dialogue.</a:t>
            </a: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81891219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65</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In task-based dialogue,  a dialogue system has the goal of helping a user solve some task like making an airplane reservation</a:t>
            </a:r>
          </a:p>
          <a:p>
            <a:r>
              <a:rPr lang="en-US" sz="1200" kern="1200" dirty="0">
                <a:solidFill>
                  <a:schemeClr val="tx1"/>
                </a:solidFill>
                <a:effectLst/>
                <a:latin typeface="Times New Roman" charset="0"/>
                <a:ea typeface="ＭＳ Ｐゴシック" charset="-128"/>
                <a:cs typeface="ＭＳ Ｐゴシック" charset="-128"/>
              </a:rPr>
              <a:t>or buying a product.</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core of such system, first proposed in 1977 in the influential GUS system,  is a a knowledge structure called the frame</a:t>
            </a:r>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70902924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66</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A frame represents part of the information about user intentions  that the system can extract from user sentences,</a:t>
            </a:r>
          </a:p>
          <a:p>
            <a:r>
              <a:rPr lang="en-US" sz="1200" kern="1200" dirty="0">
                <a:solidFill>
                  <a:schemeClr val="tx1"/>
                </a:solidFill>
                <a:effectLst/>
                <a:latin typeface="Times New Roman" charset="0"/>
                <a:ea typeface="ＭＳ Ｐゴシック" charset="-128"/>
                <a:cs typeface="ＭＳ Ｐゴシック" charset="-128"/>
              </a:rPr>
              <a:t>and consists of a collection of slots, each of which can take a set of possible values.</a:t>
            </a:r>
          </a:p>
          <a:p>
            <a:r>
              <a:rPr lang="en-US" sz="1200" kern="1200" dirty="0">
                <a:solidFill>
                  <a:schemeClr val="tx1"/>
                </a:solidFill>
                <a:effectLst/>
                <a:latin typeface="Times New Roman" charset="0"/>
                <a:ea typeface="ＭＳ Ｐゴシック" charset="-128"/>
                <a:cs typeface="ＭＳ Ｐゴシック" charset="-128"/>
              </a:rPr>
              <a:t>The set of frames is sometimes called a {domain ontology}, and the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set of slots for a frame specifies what the system needs to know for the part of the task that frame represents.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 in booking airline travel  we need to know the origin or destination of the flight, or the times.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filler of each slot is constrained to values of a particular semantic type. In the travel domain, for example, a slot might be of type city (hence take on values like </a:t>
            </a:r>
            <a:r>
              <a:rPr lang="en-US" sz="1200" i="1" kern="1200" dirty="0">
                <a:solidFill>
                  <a:schemeClr val="tx1"/>
                </a:solidFill>
                <a:effectLst/>
                <a:latin typeface="Times New Roman" charset="0"/>
                <a:ea typeface="ＭＳ Ｐゴシック" charset="-128"/>
                <a:cs typeface="ＭＳ Ｐゴシック" charset="-128"/>
              </a:rPr>
              <a:t>San Francisco</a:t>
            </a:r>
            <a:r>
              <a:rPr lang="en-US" sz="1200" kern="1200" dirty="0">
                <a:solidFill>
                  <a:schemeClr val="tx1"/>
                </a:solidFill>
                <a:effectLst/>
                <a:latin typeface="Times New Roman" charset="0"/>
                <a:ea typeface="ＭＳ Ｐゴシック" charset="-128"/>
                <a:cs typeface="ＭＳ Ｐゴシック" charset="-128"/>
              </a:rPr>
              <a:t>, or </a:t>
            </a:r>
            <a:r>
              <a:rPr lang="en-US" sz="1200" i="1" kern="1200" dirty="0">
                <a:solidFill>
                  <a:schemeClr val="tx1"/>
                </a:solidFill>
                <a:effectLst/>
                <a:latin typeface="Times New Roman" charset="0"/>
                <a:ea typeface="ＭＳ Ｐゴシック" charset="-128"/>
                <a:cs typeface="ＭＳ Ｐゴシック" charset="-128"/>
              </a:rPr>
              <a:t>Hong Kong</a:t>
            </a:r>
            <a:r>
              <a:rPr lang="en-US" sz="1200" kern="1200" dirty="0">
                <a:solidFill>
                  <a:schemeClr val="tx1"/>
                </a:solidFill>
                <a:effectLst/>
                <a:latin typeface="Times New Roman" charset="0"/>
                <a:ea typeface="ＭＳ Ｐゴシック" charset="-128"/>
                <a:cs typeface="ＭＳ Ｐゴシック" charset="-128"/>
              </a:rPr>
              <a:t>) or of type date, airline, or time. </a:t>
            </a:r>
            <a:endParaRPr lang="en-US" dirty="0"/>
          </a:p>
          <a:p>
            <a:r>
              <a:rPr lang="en-US" sz="1200" kern="1200" dirty="0">
                <a:solidFill>
                  <a:schemeClr val="tx1"/>
                </a:solidFill>
                <a:effectLst/>
                <a:latin typeface="Times New Roman" charset="0"/>
                <a:ea typeface="ＭＳ Ｐゴシック" charset="-128"/>
                <a:cs typeface="ＭＳ Ｐゴシック" charset="-128"/>
              </a:rPr>
              <a:t>.</a:t>
            </a:r>
          </a:p>
          <a:p>
            <a:r>
              <a:rPr lang="en-US" sz="1200" kern="1200" dirty="0">
                <a:solidFill>
                  <a:schemeClr val="tx1"/>
                </a:solidFill>
                <a:effectLst/>
                <a:latin typeface="Times New Roman" charset="0"/>
                <a:ea typeface="ＭＳ Ｐゴシック" charset="-128"/>
                <a:cs typeface="ＭＳ Ｐゴシック" charset="-128"/>
              </a:rPr>
              <a: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212250606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common to distinguish a simpler, more classic frame-based architecture, which we'll call the GUS architecture, after the paper that introduced it,  that focuses on a set of hand-build production rules for filling frames and taking actions.  It's more than 4 decades years old, but still used in most industrial task-based dialogue agents.</a:t>
            </a:r>
          </a:p>
          <a:p>
            <a:endParaRPr lang="en-US" dirty="0"/>
          </a:p>
          <a:p>
            <a:r>
              <a:rPr lang="en-US" dirty="0"/>
              <a:t>An extension of the GUS architecture, sometimes called the dialogue-state architecture, is more common in research systems.  Some aspects are making their way into industrial systems</a:t>
            </a:r>
          </a:p>
        </p:txBody>
      </p:sp>
      <p:sp>
        <p:nvSpPr>
          <p:cNvPr id="4" name="Slide Number Placeholder 3"/>
          <p:cNvSpPr>
            <a:spLocks noGrp="1"/>
          </p:cNvSpPr>
          <p:nvPr>
            <p:ph type="sldNum" sz="quarter" idx="5"/>
          </p:nvPr>
        </p:nvSpPr>
        <p:spPr/>
        <p:txBody>
          <a:bodyPr/>
          <a:lstStyle/>
          <a:p>
            <a:fld id="{DF0D4404-C563-6B43-A824-459A163A6375}" type="slidenum">
              <a:rPr lang="en-US" smtClean="0"/>
              <a:pPr/>
              <a:t>67</a:t>
            </a:fld>
            <a:endParaRPr lang="en-US"/>
          </a:p>
        </p:txBody>
      </p:sp>
    </p:spTree>
    <p:extLst>
      <p:ext uri="{BB962C8B-B14F-4D97-AF65-F5344CB8AC3E}">
        <p14:creationId xmlns:p14="http://schemas.microsoft.com/office/powerpoint/2010/main" val="8279788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a transcript of an actual dialogue with the GUS system of </a:t>
            </a:r>
            <a:r>
              <a:rPr lang="en-US" sz="1200" kern="1200" dirty="0" err="1">
                <a:solidFill>
                  <a:schemeClr val="tx1"/>
                </a:solidFill>
                <a:effectLst/>
                <a:latin typeface="Times New Roman" charset="0"/>
                <a:ea typeface="ＭＳ Ｐゴシック" charset="-128"/>
                <a:cs typeface="ＭＳ Ｐゴシック" charset="-128"/>
              </a:rPr>
              <a:t>Bobrow</a:t>
            </a:r>
            <a:r>
              <a:rPr lang="en-US" sz="1200" kern="1200" dirty="0">
                <a:solidFill>
                  <a:schemeClr val="tx1"/>
                </a:solidFill>
                <a:effectLst/>
                <a:latin typeface="Times New Roman" charset="0"/>
                <a:ea typeface="ＭＳ Ｐゴシック" charset="-128"/>
                <a:cs typeface="ＭＳ Ｐゴシック" charset="-128"/>
              </a:rPr>
              <a:t> et al. (1977). P.S.A. and Air California were airlines of that period.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GUS had a lot of complex abilities that aren't true in every frame-based system.</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For example it dealt with  coreference, that's expressions like "the first one", knowing it refers to flight 102.</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It knows that Friday in the evening, means "the next Friday", i.e. presumably May 30".</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And in this example, it even handles a complex implicit constraints in the example "I must be in San Diego  before 10am"</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68</a:t>
            </a:fld>
            <a:endParaRPr lang="en-US"/>
          </a:p>
        </p:txBody>
      </p:sp>
    </p:spTree>
    <p:extLst>
      <p:ext uri="{BB962C8B-B14F-4D97-AF65-F5344CB8AC3E}">
        <p14:creationId xmlns:p14="http://schemas.microsoft.com/office/powerpoint/2010/main" val="368168526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245DC473-6AF4-1B4E-A891-802B4C20D324}" type="slidenum">
              <a:rPr lang="en-US" sz="1200"/>
              <a:pPr eaLnBrk="1" hangingPunct="1"/>
              <a:t>69</a:t>
            </a:fld>
            <a:endParaRPr lang="en-US" sz="1200"/>
          </a:p>
        </p:txBody>
      </p:sp>
      <p:sp>
        <p:nvSpPr>
          <p:cNvPr id="117763" name="Rectangle 2"/>
          <p:cNvSpPr>
            <a:spLocks noGrp="1" noRot="1" noChangeAspect="1" noChangeArrowheads="1"/>
          </p:cNvSpPr>
          <p:nvPr>
            <p:ph type="sldImg"/>
          </p:nvPr>
        </p:nvSpPr>
        <p:spPr>
          <a:xfrm>
            <a:off x="381000" y="685800"/>
            <a:ext cx="6096000" cy="3429000"/>
          </a:xfrm>
          <a:solidFill>
            <a:srgbClr val="FFFFFF"/>
          </a:solidFill>
          <a:ln/>
        </p:spPr>
      </p:sp>
      <p:sp>
        <p:nvSpPr>
          <p:cNvPr id="11776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control architecture of the GUS architecture, used in some form in all modern frame-based dialogue systems like Apple’s Siri, Amazon’s Alexa, and the Google Assistant, is designed around the frame.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system’s goal is to fill the slots in the frame with the fillers the user intends, and then perform the relevant action for the user (answering a question, or booking a flight). </a:t>
            </a:r>
            <a:endParaRPr lang="en-US" dirty="0"/>
          </a:p>
          <a:p>
            <a:r>
              <a:rPr lang="en-US" sz="1200" kern="1200" dirty="0">
                <a:solidFill>
                  <a:schemeClr val="tx1"/>
                </a:solidFill>
                <a:effectLst/>
                <a:latin typeface="Times New Roman" charset="0"/>
                <a:ea typeface="ＭＳ Ｐゴシック" charset="-128"/>
                <a:cs typeface="ＭＳ Ｐゴシック" charset="-128"/>
              </a:rPr>
              <a:t>To do this, the system asks questions of the user (using pre-specified question templates associated with each slot of each frame), filling any slot that the user specifies</a:t>
            </a:r>
          </a:p>
          <a:p>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rPr>
              <a:t>When the frame is filled, the system can do a query looking for flights (or whatever) that fulfill the user constraints.</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30371151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GUS architecture also has condition-action rules attached to slots. For example, a rule attached to the DESTINATION slot for the plane booking frame, once the user has specified the destination, might automatically enter that city as the default </a:t>
            </a:r>
            <a:r>
              <a:rPr lang="en-US" sz="1200" i="1" kern="1200" dirty="0" err="1">
                <a:solidFill>
                  <a:schemeClr val="tx1"/>
                </a:solidFill>
                <a:effectLst/>
                <a:latin typeface="Times New Roman" charset="0"/>
                <a:ea typeface="ＭＳ Ｐゴシック" charset="-128"/>
                <a:cs typeface="ＭＳ Ｐゴシック" charset="-128"/>
              </a:rPr>
              <a:t>StayLocation</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for the related hotel booking frame. Or if the user specifies the DESTINATION DAY for a short trip the system could automatically enter the ARRIVAL DAY.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70</a:t>
            </a:fld>
            <a:endParaRPr lang="en-US"/>
          </a:p>
        </p:txBody>
      </p:sp>
    </p:spTree>
    <p:extLst>
      <p:ext uri="{BB962C8B-B14F-4D97-AF65-F5344CB8AC3E}">
        <p14:creationId xmlns:p14="http://schemas.microsoft.com/office/powerpoint/2010/main" val="3630214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7</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Other dialogue agents are built to solve a task, like setting a timer, making a travel reservation, or playing a song.  These tend to be built around a knowledge structure called the frame.</a:t>
            </a:r>
          </a:p>
        </p:txBody>
      </p:sp>
    </p:spTree>
    <p:extLst>
      <p:ext uri="{BB962C8B-B14F-4D97-AF65-F5344CB8AC3E}">
        <p14:creationId xmlns:p14="http://schemas.microsoft.com/office/powerpoint/2010/main" val="181422865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Many domains require multiple frames. Besides frames for car or hotel reservations, we might need frames with general route information (for questions like </a:t>
            </a:r>
            <a:r>
              <a:rPr lang="en-US" sz="1200" i="1" kern="1200" dirty="0">
                <a:solidFill>
                  <a:schemeClr val="tx1"/>
                </a:solidFill>
                <a:effectLst/>
                <a:latin typeface="Times New Roman" charset="0"/>
                <a:ea typeface="ＭＳ Ｐゴシック" charset="-128"/>
                <a:cs typeface="ＭＳ Ｐゴシック" charset="-128"/>
              </a:rPr>
              <a:t>Which airlines fly from Boston to San Francisco?</a:t>
            </a:r>
            <a:r>
              <a:rPr lang="en-US" sz="1200" kern="1200" dirty="0">
                <a:solidFill>
                  <a:schemeClr val="tx1"/>
                </a:solidFill>
                <a:effectLst/>
                <a:latin typeface="Times New Roman" charset="0"/>
                <a:ea typeface="ＭＳ Ｐゴシック" charset="-128"/>
                <a:cs typeface="ＭＳ Ｐゴシック" charset="-128"/>
              </a:rPr>
              <a:t>), or information about airfare practices (for questions like </a:t>
            </a:r>
            <a:r>
              <a:rPr lang="en-US" sz="1200" i="1" kern="1200" dirty="0">
                <a:solidFill>
                  <a:schemeClr val="tx1"/>
                </a:solidFill>
                <a:effectLst/>
                <a:latin typeface="Times New Roman" charset="0"/>
                <a:ea typeface="ＭＳ Ｐゴシック" charset="-128"/>
                <a:cs typeface="ＭＳ Ｐゴシック" charset="-128"/>
              </a:rPr>
              <a:t>Do I have to stay a specific number of days to get a decent air- fare?</a:t>
            </a:r>
            <a:r>
              <a:rPr lang="en-US" sz="1200" kern="1200" dirty="0">
                <a:solidFill>
                  <a:schemeClr val="tx1"/>
                </a:solidFill>
                <a:effectLst/>
                <a:latin typeface="Times New Roman" charset="0"/>
                <a:ea typeface="ＭＳ Ｐゴシック" charset="-128"/>
                <a:cs typeface="ＭＳ Ｐゴシック" charset="-128"/>
              </a:rPr>
              <a:t>). The system must be able to disambiguate which slot of which frame a given input is supposed to fill and then switch dialogue control to that frame.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71</a:t>
            </a:fld>
            <a:endParaRPr lang="en-US"/>
          </a:p>
        </p:txBody>
      </p:sp>
    </p:spTree>
    <p:extLst>
      <p:ext uri="{BB962C8B-B14F-4D97-AF65-F5344CB8AC3E}">
        <p14:creationId xmlns:p14="http://schemas.microsoft.com/office/powerpoint/2010/main" val="129143067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goal of the natural language understanding component in the frame-based architecture is to extract three things from the user’s utterance. The first task is </a:t>
            </a:r>
            <a:r>
              <a:rPr lang="en-US" sz="1200" b="0" kern="1200" dirty="0">
                <a:solidFill>
                  <a:schemeClr val="tx1"/>
                </a:solidFill>
                <a:effectLst/>
                <a:latin typeface="Times New Roman" charset="0"/>
                <a:ea typeface="ＭＳ Ｐゴシック" charset="-128"/>
                <a:cs typeface="ＭＳ Ｐゴシック" charset="-128"/>
              </a:rPr>
              <a:t>domain classification</a:t>
            </a:r>
            <a:r>
              <a:rPr lang="en-US" sz="1200" kern="1200" dirty="0">
                <a:solidFill>
                  <a:schemeClr val="tx1"/>
                </a:solidFill>
                <a:effectLst/>
                <a:latin typeface="Times New Roman" charset="0"/>
                <a:ea typeface="ＭＳ Ｐゴシック" charset="-128"/>
                <a:cs typeface="ＭＳ Ｐゴシック" charset="-128"/>
              </a:rPr>
              <a:t>: is this user for example talking about airlines, programming an alarm clock, or dealing with their calendar? Of course this 1-of-n classification tasks is unnecessary for single-domain systems that are focused on, say, only calendar management, but multi-domain dialogue systems are the modern standard. The second is user </a:t>
            </a:r>
            <a:r>
              <a:rPr lang="en-US" sz="1200" b="0" kern="1200" dirty="0">
                <a:solidFill>
                  <a:schemeClr val="tx1"/>
                </a:solidFill>
                <a:effectLst/>
                <a:latin typeface="Times New Roman" charset="0"/>
                <a:ea typeface="ＭＳ Ｐゴシック" charset="-128"/>
                <a:cs typeface="ＭＳ Ｐゴシック" charset="-128"/>
              </a:rPr>
              <a:t>intent determination</a:t>
            </a:r>
            <a:r>
              <a:rPr lang="en-US" sz="1200" kern="1200" dirty="0">
                <a:solidFill>
                  <a:schemeClr val="tx1"/>
                </a:solidFill>
                <a:effectLst/>
                <a:latin typeface="Times New Roman" charset="0"/>
                <a:ea typeface="ＭＳ Ｐゴシック" charset="-128"/>
                <a:cs typeface="ＭＳ Ｐゴシック" charset="-128"/>
              </a:rPr>
              <a:t>: what general task or goal is the user trying to accomplish? For example the task could be to Find a Movie, or Show a Flight, or Remove a Calendar Appointment. Finally, we need to do </a:t>
            </a:r>
            <a:r>
              <a:rPr lang="en-US" sz="1200" b="0" kern="1200" dirty="0">
                <a:solidFill>
                  <a:schemeClr val="tx1"/>
                </a:solidFill>
                <a:effectLst/>
                <a:latin typeface="Times New Roman" charset="0"/>
                <a:ea typeface="ＭＳ Ｐゴシック" charset="-128"/>
                <a:cs typeface="ＭＳ Ｐゴシック" charset="-128"/>
              </a:rPr>
              <a:t>slot filling</a:t>
            </a:r>
            <a:r>
              <a:rPr lang="en-US" sz="1200" kern="1200" dirty="0">
                <a:solidFill>
                  <a:schemeClr val="tx1"/>
                </a:solidFill>
                <a:effectLst/>
                <a:latin typeface="Times New Roman" charset="0"/>
                <a:ea typeface="ＭＳ Ｐゴシック" charset="-128"/>
                <a:cs typeface="ＭＳ Ｐゴシック" charset="-128"/>
              </a:rPr>
              <a:t>: extract the particular slots and fillers that the user intends the system to understand from their utterance with respect to their intent.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72</a:t>
            </a:fld>
            <a:endParaRPr lang="en-US"/>
          </a:p>
        </p:txBody>
      </p:sp>
    </p:spTree>
    <p:extLst>
      <p:ext uri="{BB962C8B-B14F-4D97-AF65-F5344CB8AC3E}">
        <p14:creationId xmlns:p14="http://schemas.microsoft.com/office/powerpoint/2010/main" val="388878236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B8399C4-3731-A149-B8F0-D4A65DAF9C99}" type="slidenum">
              <a:rPr lang="en-US" sz="1200"/>
              <a:pPr eaLnBrk="1" hangingPunct="1"/>
              <a:t>73</a:t>
            </a:fld>
            <a:endParaRPr lang="en-US" sz="1200"/>
          </a:p>
        </p:txBody>
      </p:sp>
      <p:sp>
        <p:nvSpPr>
          <p:cNvPr id="25603" name="Rectangle 2"/>
          <p:cNvSpPr>
            <a:spLocks noGrp="1" noRot="1" noChangeAspect="1" noChangeArrowheads="1"/>
          </p:cNvSpPr>
          <p:nvPr>
            <p:ph type="sldImg"/>
          </p:nvPr>
        </p:nvSpPr>
        <p:spPr>
          <a:xfrm>
            <a:off x="381000" y="685800"/>
            <a:ext cx="6096000" cy="3429000"/>
          </a:xfrm>
          <a:solidFill>
            <a:srgbClr val="FFFFFF"/>
          </a:solidFill>
          <a:ln/>
        </p:spPr>
      </p:sp>
      <p:sp>
        <p:nvSpPr>
          <p:cNvPr id="2560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From a user utterance like this one: </a:t>
            </a:r>
            <a:endParaRPr lang="en-US" dirty="0"/>
          </a:p>
          <a:p>
            <a:pPr eaLnBrk="1" hangingPunct="1"/>
            <a:endParaRPr lang="en-US" dirty="0">
              <a:ea typeface="ＭＳ Ｐゴシック" charset="0"/>
              <a:cs typeface="ＭＳ Ｐゴシック"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system might want to build a representation like: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90320567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B8399C4-3731-A149-B8F0-D4A65DAF9C99}" type="slidenum">
              <a:rPr lang="en-US" sz="1200"/>
              <a:pPr eaLnBrk="1" hangingPunct="1"/>
              <a:t>74</a:t>
            </a:fld>
            <a:endParaRPr lang="en-US" sz="1200"/>
          </a:p>
        </p:txBody>
      </p:sp>
      <p:sp>
        <p:nvSpPr>
          <p:cNvPr id="25603" name="Rectangle 2"/>
          <p:cNvSpPr>
            <a:spLocks noGrp="1" noRot="1" noChangeAspect="1" noChangeArrowheads="1"/>
          </p:cNvSpPr>
          <p:nvPr>
            <p:ph type="sldImg"/>
          </p:nvPr>
        </p:nvSpPr>
        <p:spPr>
          <a:xfrm>
            <a:off x="381000" y="685800"/>
            <a:ext cx="6096000" cy="3429000"/>
          </a:xfrm>
          <a:solidFill>
            <a:srgbClr val="FFFFFF"/>
          </a:solidFill>
          <a:ln/>
        </p:spPr>
      </p:sp>
      <p:sp>
        <p:nvSpPr>
          <p:cNvPr id="2560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an utterance like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should give an intent like this: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95879734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Let's focus on slot-filling.  The slot-filling method used in the original GUS system, and still quite common in industrial applications, is to use handwritten rules, often as part of the condition- action rules attached to slots or concepts. For example we might just define by hand a regular expression for recognizing the SET-ALARM intent: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75</a:t>
            </a:fld>
            <a:endParaRPr lang="en-US"/>
          </a:p>
        </p:txBody>
      </p:sp>
    </p:spTree>
    <p:extLst>
      <p:ext uri="{BB962C8B-B14F-4D97-AF65-F5344CB8AC3E}">
        <p14:creationId xmlns:p14="http://schemas.microsoft.com/office/powerpoint/2010/main" val="103444675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Frame-based systems tend to use </a:t>
            </a:r>
            <a:r>
              <a:rPr lang="en-US" sz="1200" b="0" kern="1200" dirty="0">
                <a:solidFill>
                  <a:schemeClr val="tx1"/>
                </a:solidFill>
                <a:effectLst/>
                <a:latin typeface="Times New Roman" charset="0"/>
                <a:ea typeface="ＭＳ Ｐゴシック" charset="-128"/>
                <a:cs typeface="ＭＳ Ｐゴシック" charset="-128"/>
              </a:rPr>
              <a:t>template-based generation</a:t>
            </a:r>
            <a:r>
              <a:rPr lang="en-US" sz="1200" kern="1200" dirty="0">
                <a:solidFill>
                  <a:schemeClr val="tx1"/>
                </a:solidFill>
                <a:effectLst/>
                <a:latin typeface="Times New Roman" charset="0"/>
                <a:ea typeface="ＭＳ Ｐゴシック" charset="-128"/>
                <a:cs typeface="ＭＳ Ｐゴシック" charset="-128"/>
              </a:rPr>
              <a:t>, in which all or most of the words in the sentence to be uttered to the user are prespecified by the dialogue designer. Sentences created by these templates are often called </a:t>
            </a:r>
            <a:r>
              <a:rPr lang="en-US" sz="1200" b="0" kern="1200" dirty="0">
                <a:solidFill>
                  <a:schemeClr val="tx1"/>
                </a:solidFill>
                <a:effectLst/>
                <a:latin typeface="Times New Roman" charset="0"/>
                <a:ea typeface="ＭＳ Ｐゴシック" charset="-128"/>
                <a:cs typeface="ＭＳ Ｐゴシック" charset="-128"/>
              </a:rPr>
              <a:t>prompts</a:t>
            </a:r>
            <a:r>
              <a:rPr lang="en-US" sz="1200" kern="1200" dirty="0">
                <a:solidFill>
                  <a:schemeClr val="tx1"/>
                </a:solidFill>
                <a:effectLst/>
                <a:latin typeface="Times New Roman" charset="0"/>
                <a:ea typeface="ＭＳ Ｐゴシック" charset="-128"/>
                <a:cs typeface="ＭＳ Ｐゴシック" charset="-128"/>
              </a:rPr>
              <a:t>. Templates might be completely fixed (like ‘Hello, how can I help you?’),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can include some variables that are filled in by the generator, like these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76</a:t>
            </a:fld>
            <a:endParaRPr lang="en-US"/>
          </a:p>
        </p:txBody>
      </p:sp>
    </p:spTree>
    <p:extLst>
      <p:ext uri="{BB962C8B-B14F-4D97-AF65-F5344CB8AC3E}">
        <p14:creationId xmlns:p14="http://schemas.microsoft.com/office/powerpoint/2010/main" val="9001051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rule-based GUS approach is very common in industrial applications. As was true with the rule-based approach to information extraction, it has the advantage of high precision, and if the domain is narrow enough and experts are available, can provide sufficient coverage as well. On the other hand, the handwritten rules or grammars can be both expensive and slow to create, and handwritten rules can suffer from recall problems. So modern systems tend to replace many of the components with machine learning, as we'll see in the next lecture</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77</a:t>
            </a:fld>
            <a:endParaRPr lang="en-US"/>
          </a:p>
        </p:txBody>
      </p:sp>
    </p:spTree>
    <p:extLst>
      <p:ext uri="{BB962C8B-B14F-4D97-AF65-F5344CB8AC3E}">
        <p14:creationId xmlns:p14="http://schemas.microsoft.com/office/powerpoint/2010/main" val="175573446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78</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Frame-based or GUS architecture lies at the heart of most modern </a:t>
            </a:r>
            <a:r>
              <a:rPr lang="en-US" sz="1200" kern="1200">
                <a:solidFill>
                  <a:schemeClr val="tx1"/>
                </a:solidFill>
                <a:effectLst/>
                <a:latin typeface="Times New Roman" charset="0"/>
                <a:ea typeface="ＭＳ Ｐゴシック" charset="-128"/>
                <a:cs typeface="ＭＳ Ｐゴシック" charset="-128"/>
              </a:rPr>
              <a:t>dialogue systems.</a:t>
            </a:r>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12360557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79</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an extension of the frame-based architecture called the dialogue –state architecture</a:t>
            </a:r>
          </a:p>
        </p:txBody>
      </p:sp>
    </p:spTree>
    <p:extLst>
      <p:ext uri="{BB962C8B-B14F-4D97-AF65-F5344CB8AC3E}">
        <p14:creationId xmlns:p14="http://schemas.microsoft.com/office/powerpoint/2010/main" val="157825507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Modern research systems for task-based dialogue are based on a more sophisticated version of the frame-based architecture called the </a:t>
            </a:r>
            <a:r>
              <a:rPr lang="en-US" sz="1200" b="0" kern="1200" dirty="0">
                <a:solidFill>
                  <a:schemeClr val="tx1"/>
                </a:solidFill>
                <a:effectLst/>
                <a:latin typeface="Times New Roman" charset="0"/>
                <a:ea typeface="ＭＳ Ｐゴシック" charset="-128"/>
                <a:cs typeface="ＭＳ Ｐゴシック" charset="-128"/>
              </a:rPr>
              <a:t>dialogue-state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belief-state </a:t>
            </a:r>
            <a:r>
              <a:rPr lang="en-US" sz="1200" kern="1200" dirty="0" err="1">
                <a:solidFill>
                  <a:schemeClr val="tx1"/>
                </a:solidFill>
                <a:effectLst/>
                <a:latin typeface="Times New Roman" charset="0"/>
                <a:ea typeface="ＭＳ Ｐゴシック" charset="-128"/>
                <a:cs typeface="ＭＳ Ｐゴシック" charset="-128"/>
              </a:rPr>
              <a:t>ar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chitecture</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80</a:t>
            </a:fld>
            <a:endParaRPr lang="en-US"/>
          </a:p>
        </p:txBody>
      </p:sp>
    </p:spTree>
    <p:extLst>
      <p:ext uri="{BB962C8B-B14F-4D97-AF65-F5344CB8AC3E}">
        <p14:creationId xmlns:p14="http://schemas.microsoft.com/office/powerpoint/2010/main" val="30981648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8</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A frame represents the users intentions for the task,</a:t>
            </a:r>
          </a:p>
          <a:p>
            <a:r>
              <a:rPr lang="en-US" sz="1200" kern="1200" dirty="0">
                <a:solidFill>
                  <a:schemeClr val="tx1"/>
                </a:solidFill>
                <a:effectLst/>
                <a:latin typeface="Times New Roman" charset="0"/>
                <a:ea typeface="ＭＳ Ｐゴシック" charset="-128"/>
                <a:cs typeface="ＭＳ Ｐゴシック" charset="-128"/>
              </a:rPr>
              <a:t>and consists of a collection of slots, each of which can take a set of possible values, so an airline booking agent might have slots like the destination city or the departure time.</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a:t>
            </a:r>
          </a:p>
          <a:p>
            <a:r>
              <a:rPr lang="en-US" sz="1200" kern="1200" dirty="0">
                <a:solidFill>
                  <a:schemeClr val="tx1"/>
                </a:solidFill>
                <a:effectLst/>
                <a:latin typeface="Times New Roman" charset="0"/>
                <a:ea typeface="ＭＳ Ｐゴシック" charset="-128"/>
                <a:cs typeface="ＭＳ Ｐゴシック" charset="-128"/>
              </a:rPr>
              <a: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26571679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the six components of a typical dialogue-state system.  In this lecture we'll focus on 4 of them which are part of both spoken and textual dialogue systems.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81</a:t>
            </a:fld>
            <a:endParaRPr lang="en-US"/>
          </a:p>
        </p:txBody>
      </p:sp>
    </p:spTree>
    <p:extLst>
      <p:ext uri="{BB962C8B-B14F-4D97-AF65-F5344CB8AC3E}">
        <p14:creationId xmlns:p14="http://schemas.microsoft.com/office/powerpoint/2010/main" val="374895840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four components are more complex than in the simple GUS systems. For example, like the GUS systems, the dialogue-state architecture has an </a:t>
            </a:r>
            <a:r>
              <a:rPr lang="en-US" sz="1200" b="0" kern="1200" dirty="0">
                <a:solidFill>
                  <a:schemeClr val="tx1"/>
                </a:solidFill>
                <a:effectLst/>
                <a:latin typeface="Times New Roman" charset="0"/>
                <a:ea typeface="ＭＳ Ｐゴシック" charset="-128"/>
                <a:cs typeface="ＭＳ Ｐゴシック" charset="-128"/>
              </a:rPr>
              <a:t>NLU component </a:t>
            </a:r>
            <a:r>
              <a:rPr lang="en-US" sz="1200" kern="1200" dirty="0">
                <a:solidFill>
                  <a:schemeClr val="tx1"/>
                </a:solidFill>
                <a:effectLst/>
                <a:latin typeface="Times New Roman" charset="0"/>
                <a:ea typeface="ＭＳ Ｐゴシック" charset="-128"/>
                <a:cs typeface="ＭＳ Ｐゴシック" charset="-128"/>
              </a:rPr>
              <a:t>to extract slot fillers from the user’s utterance, but generally using machine learning rather than rules </a:t>
            </a:r>
            <a:endParaRPr lang="en-US" dirty="0"/>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dialogue state tracker maintains the current state of the dialogue (which include the user's most recent dialogue act, plus the entire set of slot-filler constraints the user has expressed so far).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a:t>
            </a:r>
            <a:r>
              <a:rPr lang="en-US" sz="1200" b="1" kern="1200" dirty="0">
                <a:solidFill>
                  <a:schemeClr val="tx1"/>
                </a:solidFill>
                <a:effectLst/>
                <a:latin typeface="Times New Roman" charset="0"/>
                <a:ea typeface="ＭＳ Ｐゴシック" charset="-128"/>
                <a:cs typeface="ＭＳ Ｐゴシック" charset="-128"/>
              </a:rPr>
              <a:t>dialogue policy </a:t>
            </a:r>
            <a:r>
              <a:rPr lang="en-US" sz="1200" kern="1200" dirty="0">
                <a:solidFill>
                  <a:schemeClr val="tx1"/>
                </a:solidFill>
                <a:effectLst/>
                <a:latin typeface="Times New Roman" charset="0"/>
                <a:ea typeface="ＭＳ Ｐゴシック" charset="-128"/>
                <a:cs typeface="ＭＳ Ｐゴシック" charset="-128"/>
              </a:rPr>
              <a:t>decides what the system should do or say next. The dialogue policy in GUS was simple: ask questions until the frame was full and then report back the results of some  database query.</a:t>
            </a:r>
          </a:p>
          <a:p>
            <a:r>
              <a:rPr lang="en-US" sz="1200" kern="1200" dirty="0">
                <a:solidFill>
                  <a:schemeClr val="tx1"/>
                </a:solidFill>
                <a:effectLst/>
                <a:latin typeface="Times New Roman" charset="0"/>
                <a:ea typeface="ＭＳ Ｐゴシック" charset="-128"/>
                <a:cs typeface="ＭＳ Ｐゴシック" charset="-128"/>
              </a:rPr>
              <a:t>But  a more sophisticated dialogue policy can help a system decide  when to answer the user's questions, when to instead ask the user a clarification question,</a:t>
            </a:r>
          </a:p>
          <a:p>
            <a:r>
              <a:rPr lang="en-US" sz="1200" kern="1200" dirty="0">
                <a:solidFill>
                  <a:schemeClr val="tx1"/>
                </a:solidFill>
                <a:effectLst/>
                <a:latin typeface="Times New Roman" charset="0"/>
                <a:ea typeface="ＭＳ Ｐゴシック" charset="-128"/>
                <a:cs typeface="ＭＳ Ｐゴシック" charset="-128"/>
              </a:rPr>
              <a:t>when to make a suggestion, and so on.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Finally, dialogue state systems have a true natural language generation</a:t>
            </a:r>
          </a:p>
          <a:p>
            <a:r>
              <a:rPr lang="en-US" sz="1200" kern="1200" dirty="0">
                <a:solidFill>
                  <a:schemeClr val="tx1"/>
                </a:solidFill>
                <a:effectLst/>
                <a:latin typeface="Times New Roman" charset="0"/>
                <a:ea typeface="ＭＳ Ｐゴシック" charset="-128"/>
                <a:cs typeface="ＭＳ Ｐゴシック" charset="-128"/>
              </a:rPr>
              <a:t>component.  In GUS, the sentences that the generator produced were all from pre-written templates.  But a more sophisticated</a:t>
            </a:r>
          </a:p>
          <a:p>
            <a:r>
              <a:rPr lang="en-US" sz="1200" kern="1200" dirty="0">
                <a:solidFill>
                  <a:schemeClr val="tx1"/>
                </a:solidFill>
                <a:effectLst/>
                <a:latin typeface="Times New Roman" charset="0"/>
                <a:ea typeface="ＭＳ Ｐゴシック" charset="-128"/>
                <a:cs typeface="ＭＳ Ｐゴシック" charset="-128"/>
              </a:rPr>
              <a:t>generation component can condition on the exact context to produce turns that seem much more natural.</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82</a:t>
            </a:fld>
            <a:endParaRPr lang="en-US"/>
          </a:p>
        </p:txBody>
      </p:sp>
    </p:spTree>
    <p:extLst>
      <p:ext uri="{BB962C8B-B14F-4D97-AF65-F5344CB8AC3E}">
        <p14:creationId xmlns:p14="http://schemas.microsoft.com/office/powerpoint/2010/main" val="323268099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Dialogue-state systems make use of </a:t>
            </a:r>
            <a:r>
              <a:rPr lang="en-US" sz="1200" b="1" kern="1200" dirty="0">
                <a:solidFill>
                  <a:schemeClr val="tx1"/>
                </a:solidFill>
                <a:effectLst/>
                <a:latin typeface="Times New Roman" charset="0"/>
                <a:ea typeface="ＭＳ Ｐゴシック" charset="-128"/>
                <a:cs typeface="ＭＳ Ｐゴシック" charset="-128"/>
              </a:rPr>
              <a:t>dialogue acts</a:t>
            </a:r>
            <a:r>
              <a:rPr lang="en-US" sz="1200" kern="1200" dirty="0">
                <a:solidFill>
                  <a:schemeClr val="tx1"/>
                </a:solidFill>
                <a:effectLst/>
                <a:latin typeface="Times New Roman" charset="0"/>
                <a:ea typeface="ＭＳ Ｐゴシック" charset="-128"/>
                <a:cs typeface="ＭＳ Ｐゴシック" charset="-128"/>
              </a:rPr>
              <a:t>.. Dialogue acts represent the interactive function of the turn or sentence,</a:t>
            </a:r>
          </a:p>
          <a:p>
            <a:r>
              <a:rPr lang="en-US" sz="1200" kern="1200" dirty="0">
                <a:solidFill>
                  <a:schemeClr val="tx1"/>
                </a:solidFill>
                <a:effectLst/>
                <a:latin typeface="Times New Roman" charset="0"/>
                <a:ea typeface="ＭＳ Ｐゴシック" charset="-128"/>
                <a:cs typeface="ＭＳ Ｐゴシック" charset="-128"/>
              </a:rPr>
              <a:t>combining the idea of speech acts and grounding into a single representation. Different types of dialogue systems require labeling different kinds</a:t>
            </a:r>
          </a:p>
          <a:p>
            <a:r>
              <a:rPr lang="en-US" sz="1200" kern="1200" dirty="0">
                <a:solidFill>
                  <a:schemeClr val="tx1"/>
                </a:solidFill>
                <a:effectLst/>
                <a:latin typeface="Times New Roman" charset="0"/>
                <a:ea typeface="ＭＳ Ｐゴシック" charset="-128"/>
                <a:cs typeface="ＭＳ Ｐゴシック" charset="-128"/>
              </a:rPr>
              <a:t>of acts, and so the </a:t>
            </a:r>
            <a:r>
              <a:rPr lang="en-US" sz="1200" kern="1200" dirty="0" err="1">
                <a:solidFill>
                  <a:schemeClr val="tx1"/>
                </a:solidFill>
                <a:effectLst/>
                <a:latin typeface="Times New Roman" charset="0"/>
                <a:ea typeface="ＭＳ Ｐゴシック" charset="-128"/>
                <a:cs typeface="ＭＳ Ｐゴシック" charset="-128"/>
              </a:rPr>
              <a:t>tagset</a:t>
            </a:r>
            <a:r>
              <a:rPr lang="en-US" sz="1200" kern="1200" dirty="0">
                <a:solidFill>
                  <a:schemeClr val="tx1"/>
                </a:solidFill>
                <a:effectLst/>
                <a:latin typeface="Times New Roman" charset="0"/>
                <a:ea typeface="ＭＳ Ｐゴシック" charset="-128"/>
                <a:cs typeface="ＭＳ Ｐゴシック" charset="-128"/>
              </a:rPr>
              <a:t>---defining what a dialogue act is exactly--- tends to be designed for particular tasks.</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Here's a </a:t>
            </a:r>
            <a:r>
              <a:rPr lang="en-US" sz="1200" kern="1200" dirty="0" err="1">
                <a:solidFill>
                  <a:schemeClr val="tx1"/>
                </a:solidFill>
                <a:effectLst/>
                <a:latin typeface="Times New Roman" charset="0"/>
                <a:ea typeface="ＭＳ Ｐゴシック" charset="-128"/>
                <a:cs typeface="ＭＳ Ｐゴシック" charset="-128"/>
              </a:rPr>
              <a:t>tagset</a:t>
            </a:r>
            <a:r>
              <a:rPr lang="en-US" sz="1200" kern="1200" dirty="0">
                <a:solidFill>
                  <a:schemeClr val="tx1"/>
                </a:solidFill>
                <a:effectLst/>
                <a:latin typeface="Times New Roman" charset="0"/>
                <a:ea typeface="ＭＳ Ｐゴシック" charset="-128"/>
                <a:cs typeface="ＭＳ Ｐゴシック" charset="-128"/>
              </a:rPr>
              <a:t> for a restaurant recommendation system, </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83</a:t>
            </a:fld>
            <a:endParaRPr lang="en-US"/>
          </a:p>
        </p:txBody>
      </p:sp>
    </p:spTree>
    <p:extLst>
      <p:ext uri="{BB962C8B-B14F-4D97-AF65-F5344CB8AC3E}">
        <p14:creationId xmlns:p14="http://schemas.microsoft.com/office/powerpoint/2010/main" val="16275133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Here are these tags labeling a sample dialogue from the HIS system \cite{young10}. This example also shows the content of each dialogue acts, which are the slot fillers being communicated.  So the user might {\</a:t>
            </a:r>
            <a:r>
              <a:rPr lang="en-US" sz="1200" kern="1200" dirty="0" err="1">
                <a:solidFill>
                  <a:schemeClr val="tx1"/>
                </a:solidFill>
                <a:effectLst/>
                <a:latin typeface="Times New Roman" charset="0"/>
                <a:ea typeface="ＭＳ Ｐゴシック" charset="-128"/>
                <a:cs typeface="ＭＳ Ｐゴシック" charset="-128"/>
              </a:rPr>
              <a:t>sc</a:t>
            </a:r>
            <a:r>
              <a:rPr lang="en-US" sz="1200" kern="1200" dirty="0">
                <a:solidFill>
                  <a:schemeClr val="tx1"/>
                </a:solidFill>
                <a:effectLst/>
                <a:latin typeface="Times New Roman" charset="0"/>
                <a:ea typeface="ＭＳ Ｐゴシック" charset="-128"/>
                <a:cs typeface="ＭＳ Ｐゴシック" charset="-128"/>
              </a:rPr>
              <a:t> inform} the system that they want Italian food near a museum, or {\</a:t>
            </a:r>
            <a:r>
              <a:rPr lang="en-US" sz="1200" kern="1200" dirty="0" err="1">
                <a:solidFill>
                  <a:schemeClr val="tx1"/>
                </a:solidFill>
                <a:effectLst/>
                <a:latin typeface="Times New Roman" charset="0"/>
                <a:ea typeface="ＭＳ Ｐゴシック" charset="-128"/>
                <a:cs typeface="ＭＳ Ｐゴシック" charset="-128"/>
              </a:rPr>
              <a:t>sc</a:t>
            </a:r>
            <a:r>
              <a:rPr lang="en-US" sz="1200" kern="1200" dirty="0">
                <a:solidFill>
                  <a:schemeClr val="tx1"/>
                </a:solidFill>
                <a:effectLst/>
                <a:latin typeface="Times New Roman" charset="0"/>
                <a:ea typeface="ＭＳ Ｐゴシック" charset="-128"/>
                <a:cs typeface="ＭＳ Ｐゴシック" charset="-128"/>
              </a:rPr>
              <a:t> confirm} with the system that the price is reasonable.</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84</a:t>
            </a:fld>
            <a:endParaRPr lang="en-US"/>
          </a:p>
        </p:txBody>
      </p:sp>
    </p:spTree>
    <p:extLst>
      <p:ext uri="{BB962C8B-B14F-4D97-AF65-F5344CB8AC3E}">
        <p14:creationId xmlns:p14="http://schemas.microsoft.com/office/powerpoint/2010/main" val="332839054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task of slot-filling, and the simpler tasks of domain and intent classification, are generally solved by supervised semantic parsing, , where we have a training set that associates each sentence with the correct meaning.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85</a:t>
            </a:fld>
            <a:endParaRPr lang="en-US"/>
          </a:p>
        </p:txBody>
      </p:sp>
    </p:spTree>
    <p:extLst>
      <p:ext uri="{BB962C8B-B14F-4D97-AF65-F5344CB8AC3E}">
        <p14:creationId xmlns:p14="http://schemas.microsoft.com/office/powerpoint/2010/main" val="283806019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Recall that in BIO tagging we introduce a tag for the beginning (B) and inside (I) of each slot label, and one for tokens outside (O) any slot label.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Our training data is now sentences paired with sequences of </a:t>
            </a:r>
            <a:r>
              <a:rPr lang="en-US" sz="1200" b="0" kern="1200" dirty="0">
                <a:solidFill>
                  <a:schemeClr val="tx1"/>
                </a:solidFill>
                <a:effectLst/>
                <a:latin typeface="Times New Roman" charset="0"/>
                <a:ea typeface="ＭＳ Ｐゴシック" charset="-128"/>
                <a:cs typeface="ＭＳ Ｐゴシック" charset="-128"/>
              </a:rPr>
              <a:t>BIO </a:t>
            </a:r>
            <a:r>
              <a:rPr lang="en-US" sz="1200" kern="1200" dirty="0">
                <a:solidFill>
                  <a:schemeClr val="tx1"/>
                </a:solidFill>
                <a:effectLst/>
                <a:latin typeface="Times New Roman" charset="0"/>
                <a:ea typeface="ＭＳ Ｐゴシック" charset="-128"/>
                <a:cs typeface="ＭＳ Ｐゴシック" charset="-128"/>
              </a:rPr>
              <a:t>labels:</a:t>
            </a:r>
            <a:br>
              <a:rPr lang="en-US" sz="1200" kern="1200" dirty="0">
                <a:solidFill>
                  <a:schemeClr val="tx1"/>
                </a:solidFill>
                <a:effectLst/>
                <a:latin typeface="Times New Roman" charset="0"/>
                <a:ea typeface="ＭＳ Ｐゴシック" charset="-128"/>
                <a:cs typeface="ＭＳ Ｐゴシック" charset="-128"/>
              </a:rPr>
            </a:b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86</a:t>
            </a:fld>
            <a:endParaRPr lang="en-US"/>
          </a:p>
        </p:txBody>
      </p:sp>
    </p:spTree>
    <p:extLst>
      <p:ext uri="{BB962C8B-B14F-4D97-AF65-F5344CB8AC3E}">
        <p14:creationId xmlns:p14="http://schemas.microsoft.com/office/powerpoint/2010/main" val="132848057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simple architecture for slot filling, </a:t>
            </a:r>
            <a:endParaRPr lang="en-US" dirty="0"/>
          </a:p>
          <a:p>
            <a:r>
              <a:rPr lang="en-US" sz="1200" kern="1200" dirty="0">
                <a:solidFill>
                  <a:schemeClr val="tx1"/>
                </a:solidFill>
                <a:effectLst/>
                <a:latin typeface="Times New Roman" charset="0"/>
                <a:ea typeface="ＭＳ Ｐゴシック" charset="-128"/>
                <a:cs typeface="ＭＳ Ｐゴシック" charset="-128"/>
              </a:rPr>
              <a:t>The input is a series of words </a:t>
            </a:r>
            <a:r>
              <a:rPr lang="en-US" sz="1200" i="1" kern="1200" dirty="0">
                <a:solidFill>
                  <a:schemeClr val="tx1"/>
                </a:solidFill>
                <a:effectLst/>
                <a:latin typeface="Times New Roman" charset="0"/>
                <a:ea typeface="ＭＳ Ｐゴシック" charset="-128"/>
                <a:cs typeface="ＭＳ Ｐゴシック" charset="-128"/>
              </a:rPr>
              <a:t>w</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err="1">
                <a:solidFill>
                  <a:schemeClr val="tx1"/>
                </a:solidFill>
                <a:effectLst/>
                <a:latin typeface="Times New Roman" charset="0"/>
                <a:ea typeface="ＭＳ Ｐゴシック" charset="-128"/>
                <a:cs typeface="ＭＳ Ｐゴシック" charset="-128"/>
              </a:rPr>
              <a:t>wn</a:t>
            </a:r>
            <a:r>
              <a:rPr lang="en-US" sz="1200" kern="1200" dirty="0">
                <a:solidFill>
                  <a:schemeClr val="tx1"/>
                </a:solidFill>
                <a:effectLst/>
                <a:latin typeface="Times New Roman" charset="0"/>
                <a:ea typeface="ＭＳ Ｐゴシック" charset="-128"/>
                <a:cs typeface="ＭＳ Ｐゴシック" charset="-128"/>
              </a:rPr>
              <a:t>, which is passed through a contextual embedding model to get contextual word representations. This is followed by a feedforward layer and a </a:t>
            </a:r>
            <a:r>
              <a:rPr lang="en-US" sz="1200" kern="1200" dirty="0" err="1">
                <a:solidFill>
                  <a:schemeClr val="tx1"/>
                </a:solidFill>
                <a:effectLst/>
                <a:latin typeface="Times New Roman" charset="0"/>
                <a:ea typeface="ＭＳ Ｐゴシック" charset="-128"/>
                <a:cs typeface="ＭＳ Ｐゴシック" charset="-128"/>
              </a:rPr>
              <a:t>softmax</a:t>
            </a:r>
            <a:r>
              <a:rPr lang="en-US" sz="1200" kern="1200" dirty="0">
                <a:solidFill>
                  <a:schemeClr val="tx1"/>
                </a:solidFill>
                <a:effectLst/>
                <a:latin typeface="Times New Roman" charset="0"/>
                <a:ea typeface="ＭＳ Ｐゴシック" charset="-128"/>
                <a:cs typeface="ＭＳ Ｐゴシック" charset="-128"/>
              </a:rPr>
              <a:t> at each token position over possible BIO tags, with the output a series of BIO tags </a:t>
            </a:r>
            <a:r>
              <a:rPr lang="en-US" sz="1200" i="1" kern="1200" dirty="0">
                <a:solidFill>
                  <a:schemeClr val="tx1"/>
                </a:solidFill>
                <a:effectLst/>
                <a:latin typeface="Times New Roman" charset="0"/>
                <a:ea typeface="ＭＳ Ｐゴシック" charset="-128"/>
                <a:cs typeface="ＭＳ Ｐゴシック" charset="-128"/>
              </a:rPr>
              <a:t>s</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err="1">
                <a:solidFill>
                  <a:schemeClr val="tx1"/>
                </a:solidFill>
                <a:effectLst/>
                <a:latin typeface="Times New Roman" charset="0"/>
                <a:ea typeface="ＭＳ Ｐゴシック" charset="-128"/>
                <a:cs typeface="ＭＳ Ｐゴシック" charset="-128"/>
              </a:rPr>
              <a:t>sn</a:t>
            </a:r>
            <a:r>
              <a:rPr lang="en-US" sz="1200" kern="1200" dirty="0">
                <a:solidFill>
                  <a:schemeClr val="tx1"/>
                </a:solidFill>
                <a:effectLst/>
                <a:latin typeface="Times New Roman" charset="0"/>
                <a:ea typeface="ＭＳ Ｐゴシック" charset="-128"/>
                <a:cs typeface="ＭＳ Ｐゴシック" charset="-128"/>
              </a:rPr>
              <a:t>.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We can also combine the domain-classification and intent-extraction tasks with slot-filling sim- ply by adding a domain concatenated with an intent as the desired output for the final EOS token.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87</a:t>
            </a:fld>
            <a:endParaRPr lang="en-US"/>
          </a:p>
        </p:txBody>
      </p:sp>
    </p:spTree>
    <p:extLst>
      <p:ext uri="{BB962C8B-B14F-4D97-AF65-F5344CB8AC3E}">
        <p14:creationId xmlns:p14="http://schemas.microsoft.com/office/powerpoint/2010/main" val="279616681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Once the sequence labeler has tagged the user utterance, a filler string can be extracted for each slot from the tags (e.g., “San Francisco”), and these word strings can then be normalized to the correct form in the ontology (perhaps the airport code ‘SFO’). This normalization can take place by using homonym dictionaries (specifying, for example, that SF, SFO, and San Francisco are the same place).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88</a:t>
            </a:fld>
            <a:endParaRPr lang="en-US"/>
          </a:p>
        </p:txBody>
      </p:sp>
    </p:spTree>
    <p:extLst>
      <p:ext uri="{BB962C8B-B14F-4D97-AF65-F5344CB8AC3E}">
        <p14:creationId xmlns:p14="http://schemas.microsoft.com/office/powerpoint/2010/main" val="365753236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job of the dialogue-state tracker is to determine both the current state of the frame (the fillers of each slot), as well as the user’s most recent dialogue act.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dialogue-state thus includes more than just the slot-fillers expressed in the current sentence; it includes the entire state of the frame at this point, summarizing all of the user’s constraints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89</a:t>
            </a:fld>
            <a:endParaRPr lang="en-US"/>
          </a:p>
        </p:txBody>
      </p:sp>
    </p:spTree>
    <p:extLst>
      <p:ext uri="{BB962C8B-B14F-4D97-AF65-F5344CB8AC3E}">
        <p14:creationId xmlns:p14="http://schemas.microsoft.com/office/powerpoint/2010/main" val="244524175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Since dialogue acts place some constraints on the slots and values, the tasks of dialogue-act detection and slot-filling are often performed jointly. Consider the task of determining that:</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I’d like Cantonese food near the Mission District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has the structure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inform(food=</a:t>
            </a:r>
            <a:r>
              <a:rPr lang="en-US" sz="1200" kern="1200" dirty="0" err="1">
                <a:solidFill>
                  <a:schemeClr val="tx1"/>
                </a:solidFill>
                <a:effectLst/>
                <a:latin typeface="Times New Roman" charset="0"/>
                <a:ea typeface="ＭＳ Ｐゴシック" charset="-128"/>
                <a:cs typeface="ＭＳ Ｐゴシック" charset="-128"/>
              </a:rPr>
              <a:t>cantonese,area</a:t>
            </a:r>
            <a:r>
              <a:rPr lang="en-US" sz="1200" kern="1200" dirty="0">
                <a:solidFill>
                  <a:schemeClr val="tx1"/>
                </a:solidFill>
                <a:effectLst/>
                <a:latin typeface="Times New Roman" charset="0"/>
                <a:ea typeface="ＭＳ Ｐゴシック" charset="-128"/>
                <a:cs typeface="ＭＳ Ｐゴシック" charset="-128"/>
              </a:rPr>
              <a:t>=mission).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Dialogue act interpretation—in this example choosing inform from the set of dialogue acts for this task—is done by supervised classification trained on hand- labeled dialog acts, predicting the dialogue act tag based on embeddings represent-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the current input sentence and the prior dialogue acts.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simplest dialogue state tracker might just take the output of a slot-filling sequence-model after each sentence.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90</a:t>
            </a:fld>
            <a:endParaRPr lang="en-US"/>
          </a:p>
        </p:txBody>
      </p:sp>
    </p:spTree>
    <p:extLst>
      <p:ext uri="{BB962C8B-B14F-4D97-AF65-F5344CB8AC3E}">
        <p14:creationId xmlns:p14="http://schemas.microsoft.com/office/powerpoint/2010/main" val="39020264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9</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This has been a quick overview of the two classes of dialogue systems, chatbots, and task-based dialogue systems</a:t>
            </a:r>
          </a:p>
        </p:txBody>
      </p:sp>
    </p:spTree>
    <p:extLst>
      <p:ext uri="{BB962C8B-B14F-4D97-AF65-F5344CB8AC3E}">
        <p14:creationId xmlns:p14="http://schemas.microsoft.com/office/powerpoint/2010/main" val="186961070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D3E41E7B-4DBC-5C46-9405-9E45F01E6566}" type="slidenum">
              <a:rPr lang="en-US" sz="1200"/>
              <a:pPr eaLnBrk="1" hangingPunct="1"/>
              <a:t>91</a:t>
            </a:fld>
            <a:endParaRPr lang="en-US" sz="1200"/>
          </a:p>
        </p:txBody>
      </p:sp>
      <p:sp>
        <p:nvSpPr>
          <p:cNvPr id="101379" name="Rectangle 2"/>
          <p:cNvSpPr>
            <a:spLocks noGrp="1" noRot="1" noChangeAspect="1" noChangeArrowheads="1"/>
          </p:cNvSpPr>
          <p:nvPr>
            <p:ph type="sldImg"/>
          </p:nvPr>
        </p:nvSpPr>
        <p:spPr>
          <a:solidFill>
            <a:srgbClr val="FFFFFF"/>
          </a:solidFill>
          <a:ln/>
        </p:spPr>
      </p:sp>
      <p:sp>
        <p:nvSpPr>
          <p:cNvPr id="101380"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 dialogue acts are important because of their implications for dialogue control. If a dialogue system misrecognizes or misunderstands an utterance, the user will generally correct the error by repeating or reformulating the utterance. Detecting these </a:t>
            </a:r>
            <a:r>
              <a:rPr lang="en-US" sz="1200" b="0" kern="1200" dirty="0">
                <a:solidFill>
                  <a:schemeClr val="tx1"/>
                </a:solidFill>
                <a:effectLst/>
                <a:latin typeface="Times New Roman" charset="0"/>
                <a:ea typeface="ＭＳ Ｐゴシック" charset="-128"/>
                <a:cs typeface="ＭＳ Ｐゴシック" charset="-128"/>
              </a:rPr>
              <a:t>user correction acts </a:t>
            </a:r>
            <a:r>
              <a:rPr lang="en-US" sz="1200" kern="1200" dirty="0">
                <a:solidFill>
                  <a:schemeClr val="tx1"/>
                </a:solidFill>
                <a:effectLst/>
                <a:latin typeface="Times New Roman" charset="0"/>
                <a:ea typeface="ＭＳ Ｐゴシック" charset="-128"/>
                <a:cs typeface="ＭＳ Ｐゴシック" charset="-128"/>
              </a:rPr>
              <a:t>is therefore quite important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263289475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ACB29609-1944-0D47-A2ED-34BB183D66F0}" type="slidenum">
              <a:rPr lang="en-US" sz="1200"/>
              <a:pPr eaLnBrk="1" hangingPunct="1"/>
              <a:t>92</a:t>
            </a:fld>
            <a:endParaRPr lang="en-US" sz="1200"/>
          </a:p>
        </p:txBody>
      </p:sp>
      <p:sp>
        <p:nvSpPr>
          <p:cNvPr id="103427" name="Rectangle 2"/>
          <p:cNvSpPr>
            <a:spLocks noGrp="1" noRot="1" noChangeAspect="1" noChangeArrowheads="1"/>
          </p:cNvSpPr>
          <p:nvPr>
            <p:ph type="sldImg"/>
          </p:nvPr>
        </p:nvSpPr>
        <p:spPr>
          <a:solidFill>
            <a:srgbClr val="FFFFFF"/>
          </a:solidFill>
          <a:ln/>
        </p:spPr>
      </p:sp>
      <p:sp>
        <p:nvSpPr>
          <p:cNvPr id="1034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Ironically, it turns out that corrections are actually </a:t>
            </a:r>
            <a:r>
              <a:rPr lang="en-US" sz="1200" i="1" kern="1200" dirty="0">
                <a:solidFill>
                  <a:schemeClr val="tx1"/>
                </a:solidFill>
                <a:effectLst/>
                <a:latin typeface="Times New Roman" charset="0"/>
                <a:ea typeface="ＭＳ Ｐゴシック" charset="-128"/>
                <a:cs typeface="ＭＳ Ｐゴシック" charset="-128"/>
              </a:rPr>
              <a:t>harder </a:t>
            </a:r>
            <a:r>
              <a:rPr lang="en-US" sz="1200" kern="1200" dirty="0">
                <a:solidFill>
                  <a:schemeClr val="tx1"/>
                </a:solidFill>
                <a:effectLst/>
                <a:latin typeface="Times New Roman" charset="0"/>
                <a:ea typeface="ＭＳ Ｐゴシック" charset="-128"/>
                <a:cs typeface="ＭＳ Ｐゴシック" charset="-128"/>
              </a:rPr>
              <a:t>to recognize than normal sentences! In fact, </a:t>
            </a:r>
            <a:r>
              <a:rPr lang="en-US" sz="1200" kern="1200" dirty="0" err="1">
                <a:solidFill>
                  <a:schemeClr val="tx1"/>
                </a:solidFill>
                <a:effectLst/>
                <a:latin typeface="Times New Roman" charset="0"/>
                <a:ea typeface="ＭＳ Ｐゴシック" charset="-128"/>
                <a:cs typeface="ＭＳ Ｐゴシック" charset="-128"/>
              </a:rPr>
              <a:t>correc</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tions</a:t>
            </a:r>
            <a:r>
              <a:rPr lang="en-US" sz="1200" kern="1200" dirty="0">
                <a:solidFill>
                  <a:schemeClr val="tx1"/>
                </a:solidFill>
                <a:effectLst/>
                <a:latin typeface="Times New Roman" charset="0"/>
                <a:ea typeface="ＭＳ Ｐゴシック" charset="-128"/>
                <a:cs typeface="ＭＳ Ｐゴシック" charset="-128"/>
              </a:rPr>
              <a:t> in one early dialogue system (the TOOT system) had double the ASR word error rate of non-corrections (</a:t>
            </a:r>
            <a:r>
              <a:rPr lang="en-US" sz="1200" kern="1200" dirty="0" err="1">
                <a:solidFill>
                  <a:schemeClr val="tx1"/>
                </a:solidFill>
                <a:effectLst/>
                <a:latin typeface="Times New Roman" charset="0"/>
                <a:ea typeface="ＭＳ Ｐゴシック" charset="-128"/>
                <a:cs typeface="ＭＳ Ｐゴシック" charset="-128"/>
              </a:rPr>
              <a:t>Swerts</a:t>
            </a:r>
            <a:r>
              <a:rPr lang="en-US" sz="1200" kern="1200" dirty="0">
                <a:solidFill>
                  <a:schemeClr val="tx1"/>
                </a:solidFill>
                <a:effectLst/>
                <a:latin typeface="Times New Roman" charset="0"/>
                <a:ea typeface="ＭＳ Ｐゴシック" charset="-128"/>
                <a:cs typeface="ＭＳ Ｐゴシック" charset="-128"/>
              </a:rPr>
              <a:t> et al., 2000)!</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One reason for this is that speakers sometimes use a specific prosodic style for corrections called </a:t>
            </a:r>
            <a:r>
              <a:rPr lang="en-US" sz="1200" b="0" kern="1200" dirty="0" err="1">
                <a:solidFill>
                  <a:schemeClr val="tx1"/>
                </a:solidFill>
                <a:effectLst/>
                <a:latin typeface="Times New Roman" charset="0"/>
                <a:ea typeface="ＭＳ Ｐゴシック" charset="-128"/>
                <a:cs typeface="ＭＳ Ｐゴシック" charset="-128"/>
              </a:rPr>
              <a:t>hyperarticulation</a:t>
            </a:r>
            <a:r>
              <a:rPr lang="en-US" sz="1200" kern="1200" dirty="0">
                <a:solidFill>
                  <a:schemeClr val="tx1"/>
                </a:solidFill>
                <a:effectLst/>
                <a:latin typeface="Times New Roman" charset="0"/>
                <a:ea typeface="ＭＳ Ｐゴシック" charset="-128"/>
                <a:cs typeface="ＭＳ Ｐゴシック" charset="-128"/>
              </a:rPr>
              <a:t>, in which the utterance contains exaggerated energy, duration, or F0 contours </a:t>
            </a:r>
            <a:endParaRPr lang="en-US" dirty="0"/>
          </a:p>
          <a:p>
            <a:endParaRPr lang="en-US" dirty="0">
              <a:ea typeface="ＭＳ Ｐゴシック" charset="0"/>
              <a:cs typeface="ＭＳ Ｐゴシック" charset="0"/>
            </a:endParaRPr>
          </a:p>
        </p:txBody>
      </p:sp>
    </p:spTree>
    <p:extLst>
      <p:ext uri="{BB962C8B-B14F-4D97-AF65-F5344CB8AC3E}">
        <p14:creationId xmlns:p14="http://schemas.microsoft.com/office/powerpoint/2010/main" val="420832692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User corrections tend to be either exact repetitions or repetitions with one or more words omitted, although they may also be paraphrases of the original utterance. (</a:t>
            </a:r>
            <a:r>
              <a:rPr lang="en-US" sz="1200" kern="1200" dirty="0" err="1">
                <a:solidFill>
                  <a:schemeClr val="tx1"/>
                </a:solidFill>
                <a:effectLst/>
                <a:latin typeface="Times New Roman" charset="0"/>
                <a:ea typeface="ＭＳ Ｐゴシック" charset="-128"/>
                <a:cs typeface="ＭＳ Ｐゴシック" charset="-128"/>
              </a:rPr>
              <a:t>Swerts</a:t>
            </a:r>
            <a:r>
              <a:rPr lang="en-US" sz="1200" kern="1200" dirty="0">
                <a:solidFill>
                  <a:schemeClr val="tx1"/>
                </a:solidFill>
                <a:effectLst/>
                <a:latin typeface="Times New Roman" charset="0"/>
                <a:ea typeface="ＭＳ Ｐゴシック" charset="-128"/>
                <a:cs typeface="ＭＳ Ｐゴシック" charset="-128"/>
              </a:rPr>
              <a:t> et al., 2000). Detect-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these reformulations or correction acts can be part of the general dialogue act detection classifier, or can make use of extra features like some of these.</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93</a:t>
            </a:fld>
            <a:endParaRPr lang="en-US"/>
          </a:p>
        </p:txBody>
      </p:sp>
    </p:spTree>
    <p:extLst>
      <p:ext uri="{BB962C8B-B14F-4D97-AF65-F5344CB8AC3E}">
        <p14:creationId xmlns:p14="http://schemas.microsoft.com/office/powerpoint/2010/main" val="181130956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94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the understanding component of the dialogue-state architecture.  In the next lecture we'll continue, talking about dialogue policy and generation. </a:t>
            </a:r>
          </a:p>
        </p:txBody>
      </p:sp>
    </p:spTree>
    <p:extLst>
      <p:ext uri="{BB962C8B-B14F-4D97-AF65-F5344CB8AC3E}">
        <p14:creationId xmlns:p14="http://schemas.microsoft.com/office/powerpoint/2010/main" val="186107446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95</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talk about dialogue policy: what to say, and generation: how to say it</a:t>
            </a:r>
          </a:p>
        </p:txBody>
      </p:sp>
    </p:spTree>
    <p:extLst>
      <p:ext uri="{BB962C8B-B14F-4D97-AF65-F5344CB8AC3E}">
        <p14:creationId xmlns:p14="http://schemas.microsoft.com/office/powerpoint/2010/main" val="61191404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The goal of the </a:t>
            </a:r>
            <a:r>
              <a:rPr lang="en-US" sz="1200" b="0" kern="1200" dirty="0">
                <a:solidFill>
                  <a:schemeClr val="tx1"/>
                </a:solidFill>
                <a:effectLst/>
                <a:latin typeface="Times New Roman" charset="0"/>
                <a:ea typeface="ＭＳ Ｐゴシック" charset="-128"/>
                <a:cs typeface="ＭＳ Ｐゴシック" charset="-128"/>
              </a:rPr>
              <a:t>dialogue policy </a:t>
            </a:r>
            <a:r>
              <a:rPr lang="en-US" sz="1200" kern="1200" dirty="0">
                <a:solidFill>
                  <a:schemeClr val="tx1"/>
                </a:solidFill>
                <a:effectLst/>
                <a:latin typeface="Times New Roman" charset="0"/>
                <a:ea typeface="ＭＳ Ｐゴシック" charset="-128"/>
                <a:cs typeface="ＭＳ Ｐゴシック" charset="-128"/>
              </a:rPr>
              <a:t>is to decide what action the system should take next, that is, what dialogue act to generate. </a:t>
            </a:r>
            <a:endParaRPr lang="en-US" dirty="0"/>
          </a:p>
          <a:p>
            <a:r>
              <a:rPr lang="en-US" sz="1200" kern="1200" dirty="0">
                <a:solidFill>
                  <a:schemeClr val="tx1"/>
                </a:solidFill>
                <a:effectLst/>
                <a:latin typeface="Times New Roman" charset="0"/>
                <a:ea typeface="ＭＳ Ｐゴシック" charset="-128"/>
                <a:cs typeface="ＭＳ Ｐゴシック" charset="-128"/>
              </a:rPr>
              <a:t>More formally, at turn </a:t>
            </a:r>
            <a:r>
              <a:rPr lang="en-US" sz="1200" i="1" kern="1200" dirty="0" err="1">
                <a:solidFill>
                  <a:schemeClr val="tx1"/>
                </a:solidFill>
                <a:effectLst/>
                <a:latin typeface="Times New Roman" charset="0"/>
                <a:ea typeface="ＭＳ Ｐゴシック" charset="-128"/>
                <a:cs typeface="ＭＳ Ｐゴシック" charset="-128"/>
              </a:rPr>
              <a:t>i</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in the conversation we want to predict which action </a:t>
            </a:r>
            <a:r>
              <a:rPr lang="en-US" sz="1200" i="1" kern="1200" dirty="0">
                <a:solidFill>
                  <a:schemeClr val="tx1"/>
                </a:solidFill>
                <a:effectLst/>
                <a:latin typeface="Times New Roman" charset="0"/>
                <a:ea typeface="ＭＳ Ｐゴシック" charset="-128"/>
                <a:cs typeface="ＭＳ Ｐゴシック" charset="-128"/>
              </a:rPr>
              <a:t>Ai </a:t>
            </a:r>
            <a:r>
              <a:rPr lang="en-US" sz="1200" kern="1200" dirty="0">
                <a:solidFill>
                  <a:schemeClr val="tx1"/>
                </a:solidFill>
                <a:effectLst/>
                <a:latin typeface="Times New Roman" charset="0"/>
                <a:ea typeface="ＭＳ Ｐゴシック" charset="-128"/>
                <a:cs typeface="ＭＳ Ｐゴシック" charset="-128"/>
              </a:rPr>
              <a:t>to take, based on the entire dialogue state. The state could mean the entire sequence of dialogue acts from the system (A) and from the user (U), in which case the task would be to compute: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CLICK  We can simplify this by maintaining as the dialogue state mainly just the set of slot-fillers that the user has expressed, collapsing across the many different conversational paths that could lead to the same set of filled slots.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probabilities can be estimated by a neural classifier using neural representations of the slot fillers (for example as spans) and the utterances (for example as sentence embeddings computed over contextual embeddings) </a:t>
            </a: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96</a:t>
            </a:fld>
            <a:endParaRPr lang="en-US"/>
          </a:p>
        </p:txBody>
      </p:sp>
    </p:spTree>
    <p:extLst>
      <p:ext uri="{BB962C8B-B14F-4D97-AF65-F5344CB8AC3E}">
        <p14:creationId xmlns:p14="http://schemas.microsoft.com/office/powerpoint/2010/main" val="327419703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Modern dialogue systems often make mistakes. It is therefore important for dialogue systems to make sure that they have achieved the correct interpretation of the user’s input.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This is generally done by two methods: </a:t>
            </a:r>
            <a:r>
              <a:rPr lang="en-US" sz="1200" b="1" kern="1200" dirty="0">
                <a:solidFill>
                  <a:schemeClr val="tx1"/>
                </a:solidFill>
                <a:effectLst/>
                <a:latin typeface="Times New Roman" charset="0"/>
                <a:ea typeface="ＭＳ Ｐゴシック" charset="-128"/>
                <a:cs typeface="ＭＳ Ｐゴシック" charset="-128"/>
              </a:rPr>
              <a:t>confirming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understandings with the user and </a:t>
            </a:r>
            <a:r>
              <a:rPr lang="en-US" sz="1200" b="1" kern="1200" dirty="0">
                <a:solidFill>
                  <a:schemeClr val="tx1"/>
                </a:solidFill>
                <a:effectLst/>
                <a:latin typeface="Times New Roman" charset="0"/>
                <a:ea typeface="ＭＳ Ｐゴシック" charset="-128"/>
                <a:cs typeface="ＭＳ Ｐゴシック" charset="-128"/>
              </a:rPr>
              <a:t>rejecting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utterances that the system is likely to have misunderstood. </a:t>
            </a:r>
          </a:p>
          <a:p>
            <a:endParaRPr lang="en-US" dirty="0"/>
          </a:p>
          <a:p>
            <a:r>
              <a:rPr lang="en-US" sz="1200" kern="1200" dirty="0">
                <a:solidFill>
                  <a:schemeClr val="tx1"/>
                </a:solidFill>
                <a:effectLst/>
                <a:latin typeface="Times New Roman" charset="0"/>
                <a:ea typeface="ＭＳ Ｐゴシック" charset="-128"/>
                <a:cs typeface="ＭＳ Ｐゴシック" charset="-128"/>
              </a:rPr>
              <a:t>When using the </a:t>
            </a:r>
            <a:r>
              <a:rPr lang="en-US" sz="1200" b="1" kern="1200" dirty="0">
                <a:solidFill>
                  <a:schemeClr val="tx1"/>
                </a:solidFill>
                <a:effectLst/>
                <a:latin typeface="Times New Roman" charset="0"/>
                <a:ea typeface="ＭＳ Ｐゴシック" charset="-128"/>
                <a:cs typeface="ＭＳ Ｐゴシック" charset="-128"/>
              </a:rPr>
              <a:t>explicit</a:t>
            </a:r>
            <a:r>
              <a:rPr lang="en-US" sz="1200" b="0" kern="1200" dirty="0">
                <a:solidFill>
                  <a:schemeClr val="tx1"/>
                </a:solidFill>
                <a:effectLst/>
                <a:latin typeface="Times New Roman" charset="0"/>
                <a:ea typeface="ＭＳ Ｐゴシック" charset="-128"/>
                <a:cs typeface="ＭＳ Ｐゴシック" charset="-128"/>
              </a:rPr>
              <a:t> </a:t>
            </a:r>
            <a:r>
              <a:rPr lang="en-US" sz="1200" b="1" kern="1200" dirty="0">
                <a:solidFill>
                  <a:schemeClr val="tx1"/>
                </a:solidFill>
                <a:effectLst/>
                <a:latin typeface="Times New Roman" charset="0"/>
                <a:ea typeface="ＭＳ Ｐゴシック" charset="-128"/>
                <a:cs typeface="ＭＳ Ｐゴシック" charset="-128"/>
              </a:rPr>
              <a:t>confirmation</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strategy, a system asks the user a direct question to confirm the system’s understanding,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97</a:t>
            </a:fld>
            <a:endParaRPr lang="en-US"/>
          </a:p>
        </p:txBody>
      </p:sp>
    </p:spTree>
    <p:extLst>
      <p:ext uri="{BB962C8B-B14F-4D97-AF65-F5344CB8AC3E}">
        <p14:creationId xmlns:p14="http://schemas.microsoft.com/office/powerpoint/2010/main" val="354411047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When using the </a:t>
            </a:r>
            <a:r>
              <a:rPr lang="en-US" sz="1200" b="0" kern="1200" dirty="0">
                <a:solidFill>
                  <a:schemeClr val="tx1"/>
                </a:solidFill>
                <a:effectLst/>
                <a:latin typeface="Times New Roman" charset="0"/>
                <a:ea typeface="ＭＳ Ｐゴシック" charset="-128"/>
                <a:cs typeface="ＭＳ Ｐゴシック" charset="-128"/>
              </a:rPr>
              <a:t>implicit confirmation </a:t>
            </a:r>
            <a:r>
              <a:rPr lang="en-US" sz="1200" kern="1200" dirty="0">
                <a:solidFill>
                  <a:schemeClr val="tx1"/>
                </a:solidFill>
                <a:effectLst/>
                <a:latin typeface="Times New Roman" charset="0"/>
                <a:ea typeface="ＭＳ Ｐゴシック" charset="-128"/>
                <a:cs typeface="ＭＳ Ｐゴシック" charset="-128"/>
              </a:rPr>
              <a:t>strategy, a system instead can demon- </a:t>
            </a:r>
            <a:r>
              <a:rPr lang="en-US" sz="1200" kern="1200" dirty="0" err="1">
                <a:solidFill>
                  <a:schemeClr val="tx1"/>
                </a:solidFill>
                <a:effectLst/>
                <a:latin typeface="Times New Roman" charset="0"/>
                <a:ea typeface="ＭＳ Ｐゴシック" charset="-128"/>
                <a:cs typeface="ＭＳ Ｐゴシック" charset="-128"/>
              </a:rPr>
              <a:t>strate</a:t>
            </a:r>
            <a:r>
              <a:rPr lang="en-US" sz="1200" kern="1200" dirty="0">
                <a:solidFill>
                  <a:schemeClr val="tx1"/>
                </a:solidFill>
                <a:effectLst/>
                <a:latin typeface="Times New Roman" charset="0"/>
                <a:ea typeface="ＭＳ Ｐゴシック" charset="-128"/>
                <a:cs typeface="ＭＳ Ｐゴシック" charset="-128"/>
              </a:rPr>
              <a:t> its understanding as a </a:t>
            </a:r>
            <a:r>
              <a:rPr lang="en-US" sz="1200" b="0" kern="1200" dirty="0">
                <a:solidFill>
                  <a:schemeClr val="tx1"/>
                </a:solidFill>
                <a:effectLst/>
                <a:latin typeface="Times New Roman" charset="0"/>
                <a:ea typeface="ＭＳ Ｐゴシック" charset="-128"/>
                <a:cs typeface="ＭＳ Ｐゴシック" charset="-128"/>
              </a:rPr>
              <a:t>grounding </a:t>
            </a:r>
            <a:r>
              <a:rPr lang="en-US" sz="1200" kern="1200" dirty="0">
                <a:solidFill>
                  <a:schemeClr val="tx1"/>
                </a:solidFill>
                <a:effectLst/>
                <a:latin typeface="Times New Roman" charset="0"/>
                <a:ea typeface="ＭＳ Ｐゴシック" charset="-128"/>
                <a:cs typeface="ＭＳ Ｐゴシック" charset="-128"/>
              </a:rPr>
              <a:t>strategy, for example repeating back the system’s understanding as part of asking the next question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99</a:t>
            </a:fld>
            <a:endParaRPr lang="en-US"/>
          </a:p>
        </p:txBody>
      </p:sp>
    </p:spTree>
    <p:extLst>
      <p:ext uri="{BB962C8B-B14F-4D97-AF65-F5344CB8AC3E}">
        <p14:creationId xmlns:p14="http://schemas.microsoft.com/office/powerpoint/2010/main" val="378734075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Explicit and implicit confirmation have complementary strengths. Explicit confirmation makes it easier for users to correct the system’s misrecognitions since a user can just answer “no” to the confirmation question. But explicit confirmation is awkward and increases the length of the conversation (</a:t>
            </a:r>
            <a:r>
              <a:rPr lang="en-US" sz="1200" kern="1200" dirty="0" err="1">
                <a:solidFill>
                  <a:schemeClr val="tx1"/>
                </a:solidFill>
                <a:effectLst/>
                <a:latin typeface="Times New Roman" charset="0"/>
                <a:ea typeface="ＭＳ Ｐゴシック" charset="-128"/>
                <a:cs typeface="ＭＳ Ｐゴシック" charset="-128"/>
              </a:rPr>
              <a:t>Danieli</a:t>
            </a:r>
            <a:r>
              <a:rPr lang="en-US" sz="1200" kern="1200" dirty="0">
                <a:solidFill>
                  <a:schemeClr val="tx1"/>
                </a:solidFill>
                <a:effectLst/>
                <a:latin typeface="Times New Roman" charset="0"/>
                <a:ea typeface="ＭＳ Ｐゴシック" charset="-128"/>
                <a:cs typeface="ＭＳ Ｐゴシック" charset="-128"/>
              </a:rPr>
              <a:t> and </a:t>
            </a:r>
            <a:r>
              <a:rPr lang="en-US" sz="1200" kern="1200" dirty="0" err="1">
                <a:solidFill>
                  <a:schemeClr val="tx1"/>
                </a:solidFill>
                <a:effectLst/>
                <a:latin typeface="Times New Roman" charset="0"/>
                <a:ea typeface="ＭＳ Ｐゴシック" charset="-128"/>
                <a:cs typeface="ＭＳ Ｐゴシック" charset="-128"/>
              </a:rPr>
              <a:t>Gerbino</a:t>
            </a:r>
            <a:r>
              <a:rPr lang="en-US" sz="1200" kern="1200" dirty="0">
                <a:solidFill>
                  <a:schemeClr val="tx1"/>
                </a:solidFill>
                <a:effectLst/>
                <a:latin typeface="Times New Roman" charset="0"/>
                <a:ea typeface="ＭＳ Ｐゴシック" charset="-128"/>
                <a:cs typeface="ＭＳ Ｐゴシック" charset="-128"/>
              </a:rPr>
              <a:t> 1995, Walker et al. 1998). The explicit confirmation dialogue fragments above sound non- natural and definitely non-human; implicit confirmation is much more conversation- ally natural.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100</a:t>
            </a:fld>
            <a:endParaRPr lang="en-US"/>
          </a:p>
        </p:txBody>
      </p:sp>
    </p:spTree>
    <p:extLst>
      <p:ext uri="{BB962C8B-B14F-4D97-AF65-F5344CB8AC3E}">
        <p14:creationId xmlns:p14="http://schemas.microsoft.com/office/powerpoint/2010/main" val="345483803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Confirmation is just one kind of conversational action by which a system can express lack of understanding. Another option is </a:t>
            </a:r>
            <a:r>
              <a:rPr lang="en-US" sz="1200" b="0" kern="1200" dirty="0">
                <a:solidFill>
                  <a:schemeClr val="tx1"/>
                </a:solidFill>
                <a:effectLst/>
                <a:latin typeface="Times New Roman" charset="0"/>
                <a:ea typeface="ＭＳ Ｐゴシック" charset="-128"/>
                <a:cs typeface="ＭＳ Ｐゴシック" charset="-128"/>
              </a:rPr>
              <a:t>rejection</a:t>
            </a:r>
            <a:r>
              <a:rPr lang="en-US" sz="1200" kern="1200" dirty="0">
                <a:solidFill>
                  <a:schemeClr val="tx1"/>
                </a:solidFill>
                <a:effectLst/>
                <a:latin typeface="Times New Roman" charset="0"/>
                <a:ea typeface="ＭＳ Ｐゴシック" charset="-128"/>
                <a:cs typeface="ＭＳ Ｐゴシック" charset="-128"/>
              </a:rPr>
              <a:t>, in which a system gives the user a prompt like </a:t>
            </a:r>
            <a:r>
              <a:rPr lang="en-US" sz="1200" i="1" kern="1200" dirty="0">
                <a:solidFill>
                  <a:schemeClr val="tx1"/>
                </a:solidFill>
                <a:effectLst/>
                <a:latin typeface="Times New Roman" charset="0"/>
                <a:ea typeface="ＭＳ Ｐゴシック" charset="-128"/>
                <a:cs typeface="ＭＳ Ｐゴシック" charset="-128"/>
              </a:rPr>
              <a:t>I’m sorry, I didn’t understand that</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101</a:t>
            </a:fld>
            <a:endParaRPr lang="en-US"/>
          </a:p>
        </p:txBody>
      </p:sp>
    </p:spTree>
    <p:extLst>
      <p:ext uri="{BB962C8B-B14F-4D97-AF65-F5344CB8AC3E}">
        <p14:creationId xmlns:p14="http://schemas.microsoft.com/office/powerpoint/2010/main" val="9852542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65000"/>
                    <a:lumOff val="35000"/>
                  </a:schemeClr>
                </a:solidFill>
              </a:defRPr>
            </a:lvl1pPr>
            <a:lvl2pPr marL="404783" indent="-253982">
              <a:tabLst/>
              <a:defRPr sz="2400" baseline="0">
                <a:solidFill>
                  <a:schemeClr val="tx1">
                    <a:lumMod val="65000"/>
                    <a:lumOff val="35000"/>
                  </a:schemeClr>
                </a:solidFill>
              </a:defRPr>
            </a:lvl2pPr>
            <a:lvl3pPr marL="515899" indent="-228584">
              <a:tabLst/>
              <a:defRPr sz="2000" baseline="0">
                <a:solidFill>
                  <a:schemeClr val="tx1">
                    <a:lumMod val="65000"/>
                    <a:lumOff val="35000"/>
                  </a:schemeClr>
                </a:solidFill>
              </a:defRPr>
            </a:lvl3pPr>
            <a:lvl4pPr marL="690512" indent="-265093">
              <a:tabLst/>
              <a:defRPr sz="1600" baseline="0">
                <a:solidFill>
                  <a:schemeClr val="tx1">
                    <a:lumMod val="65000"/>
                    <a:lumOff val="35000"/>
                  </a:schemeClr>
                </a:solidFill>
              </a:defRPr>
            </a:lvl4pPr>
            <a:lvl5pPr marL="801628" indent="-239695">
              <a:tabLst/>
              <a:defRPr sz="1400" baseline="0">
                <a:solidFill>
                  <a:schemeClr val="tx1">
                    <a:lumMod val="65000"/>
                    <a:lumOff val="3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5/15/21</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3801555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75000"/>
                    <a:lumOff val="25000"/>
                  </a:schemeClr>
                </a:solidFill>
              </a:defRPr>
            </a:lvl1pPr>
            <a:lvl2pPr marL="404783" indent="-253982">
              <a:tabLst/>
              <a:defRPr sz="2400" baseline="0">
                <a:solidFill>
                  <a:schemeClr val="tx1">
                    <a:lumMod val="75000"/>
                    <a:lumOff val="25000"/>
                  </a:schemeClr>
                </a:solidFill>
              </a:defRPr>
            </a:lvl2pPr>
            <a:lvl3pPr marL="515899" indent="-228584">
              <a:tabLst/>
              <a:defRPr sz="2000" baseline="0">
                <a:solidFill>
                  <a:schemeClr val="tx1">
                    <a:lumMod val="75000"/>
                    <a:lumOff val="25000"/>
                  </a:schemeClr>
                </a:solidFill>
              </a:defRPr>
            </a:lvl3pPr>
            <a:lvl4pPr marL="690512" indent="-265093">
              <a:tabLst/>
              <a:defRPr sz="1600" baseline="0">
                <a:solidFill>
                  <a:schemeClr val="tx1">
                    <a:lumMod val="75000"/>
                    <a:lumOff val="25000"/>
                  </a:schemeClr>
                </a:solidFill>
              </a:defRPr>
            </a:lvl4pPr>
            <a:lvl5pPr marL="801628" indent="-239695">
              <a:tabLst/>
              <a:defRPr sz="1400" baseline="0">
                <a:solidFill>
                  <a:schemeClr val="tx1">
                    <a:lumMod val="75000"/>
                    <a:lumOff val="2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5/15/21</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8255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5/15/21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31393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5/15/21</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8422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136126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874" indent="0">
              <a:buNone/>
              <a:defRPr sz="900"/>
            </a:lvl2pPr>
            <a:lvl3pPr marL="685750" indent="0">
              <a:buNone/>
              <a:defRPr sz="751"/>
            </a:lvl3pPr>
            <a:lvl4pPr marL="1028624" indent="0">
              <a:buNone/>
              <a:defRPr sz="675"/>
            </a:lvl4pPr>
            <a:lvl5pPr marL="1371498" indent="0">
              <a:buNone/>
              <a:defRPr sz="675"/>
            </a:lvl5pPr>
            <a:lvl6pPr marL="1714372" indent="0">
              <a:buNone/>
              <a:defRPr sz="675"/>
            </a:lvl6pPr>
            <a:lvl7pPr marL="2057246" indent="0">
              <a:buNone/>
              <a:defRPr sz="675"/>
            </a:lvl7pPr>
            <a:lvl8pPr marL="2400120" indent="0">
              <a:buNone/>
              <a:defRPr sz="675"/>
            </a:lvl8pPr>
            <a:lvl9pPr marL="2742994" indent="0">
              <a:buNone/>
              <a:defRPr sz="675"/>
            </a:lvl9pPr>
          </a:lstStyle>
          <a:p>
            <a:pPr lvl="0"/>
            <a:r>
              <a:rPr lang="en-US"/>
              <a:t>Click to edit Master text styles</a:t>
            </a:r>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t>5/15/21</a:t>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401269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1E3BE-FAD3-F548-8ACF-1ABCC27751F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82E459-2E47-984A-9F97-1640BA6E0172}"/>
              </a:ext>
            </a:extLst>
          </p:cNvPr>
          <p:cNvSpPr>
            <a:spLocks noGrp="1"/>
          </p:cNvSpPr>
          <p:nvPr>
            <p:ph type="dt" sz="half" idx="10"/>
          </p:nvPr>
        </p:nvSpPr>
        <p:spPr/>
        <p:txBody>
          <a:bodyPr/>
          <a:lstStyle/>
          <a:p>
            <a:fld id="{8AC904D0-B3BE-CA48-AD47-2D67547A5B69}" type="datetimeFigureOut">
              <a:rPr lang="en-US" smtClean="0"/>
              <a:t>5/15/21</a:t>
            </a:fld>
            <a:endParaRPr lang="en-US"/>
          </a:p>
        </p:txBody>
      </p:sp>
      <p:sp>
        <p:nvSpPr>
          <p:cNvPr id="4" name="Footer Placeholder 3">
            <a:extLst>
              <a:ext uri="{FF2B5EF4-FFF2-40B4-BE49-F238E27FC236}">
                <a16:creationId xmlns:a16="http://schemas.microsoft.com/office/drawing/2014/main" id="{FC32EBB7-C094-F140-9840-4EDF8542D5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1713CF-9DC4-6241-A7AD-17F0B303F906}"/>
              </a:ext>
            </a:extLst>
          </p:cNvPr>
          <p:cNvSpPr>
            <a:spLocks noGrp="1"/>
          </p:cNvSpPr>
          <p:nvPr>
            <p:ph type="sldNum" sz="quarter" idx="12"/>
          </p:nvPr>
        </p:nvSpPr>
        <p:spPr/>
        <p:txBody>
          <a:bodyPr/>
          <a:lstStyle/>
          <a:p>
            <a:fld id="{BE214B4B-A168-1341-A6E5-05135920D3F4}" type="slidenum">
              <a:rPr lang="en-US" smtClean="0"/>
              <a:t>‹#›</a:t>
            </a:fld>
            <a:endParaRPr lang="en-US"/>
          </a:p>
        </p:txBody>
      </p:sp>
    </p:spTree>
    <p:extLst>
      <p:ext uri="{BB962C8B-B14F-4D97-AF65-F5344CB8AC3E}">
        <p14:creationId xmlns:p14="http://schemas.microsoft.com/office/powerpoint/2010/main" val="6856713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5/15/21</a:t>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86997796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1" r:id="rId7"/>
  </p:sldLayoutIdLst>
  <p:txStyles>
    <p:titleStyle>
      <a:lvl1pPr algn="l" defTabSz="68575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76" indent="-68576" algn="l" defTabSz="685750" rtl="0" eaLnBrk="1" latinLnBrk="0" hangingPunct="1">
        <a:lnSpc>
          <a:spcPct val="90000"/>
        </a:lnSpc>
        <a:spcBef>
          <a:spcPts val="900"/>
        </a:spcBef>
        <a:spcAft>
          <a:spcPts val="151"/>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15" indent="-137150" algn="l" defTabSz="685750" rtl="0" eaLnBrk="1" latinLnBrk="0" hangingPunct="1">
        <a:lnSpc>
          <a:spcPct val="90000"/>
        </a:lnSpc>
        <a:spcBef>
          <a:spcPts val="151"/>
        </a:spcBef>
        <a:spcAft>
          <a:spcPts val="300"/>
        </a:spcAft>
        <a:buClr>
          <a:schemeClr val="accent1"/>
        </a:buClr>
        <a:buFont typeface="Calibri" pitchFamily="34" charset="0"/>
        <a:buChar char="◦"/>
        <a:defRPr sz="1351" kern="1200">
          <a:solidFill>
            <a:schemeClr val="tx1">
              <a:lumMod val="75000"/>
              <a:lumOff val="25000"/>
            </a:schemeClr>
          </a:solidFill>
          <a:latin typeface="+mn-lt"/>
          <a:ea typeface="+mn-ea"/>
          <a:cs typeface="+mn-cs"/>
        </a:defRPr>
      </a:lvl2pPr>
      <a:lvl3pPr marL="42516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3pPr>
      <a:lvl4pPr marL="56231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4pPr>
      <a:lvl5pPr marL="699464"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5pPr>
      <a:lvl6pPr marL="82493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6pPr>
      <a:lvl7pPr marL="97492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7pPr>
      <a:lvl8pPr marL="1124916"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8pPr>
      <a:lvl9pPr marL="1274905"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9pPr>
    </p:bodyStyle>
    <p:otherStyle>
      <a:defPPr>
        <a:defRPr lang="en-US"/>
      </a:defPPr>
      <a:lvl1pPr marL="0" algn="l" defTabSz="685750" rtl="0" eaLnBrk="1" latinLnBrk="0" hangingPunct="1">
        <a:defRPr sz="1351" kern="1200">
          <a:solidFill>
            <a:schemeClr val="tx1"/>
          </a:solidFill>
          <a:latin typeface="+mn-lt"/>
          <a:ea typeface="+mn-ea"/>
          <a:cs typeface="+mn-cs"/>
        </a:defRPr>
      </a:lvl1pPr>
      <a:lvl2pPr marL="342874" algn="l" defTabSz="685750" rtl="0" eaLnBrk="1" latinLnBrk="0" hangingPunct="1">
        <a:defRPr sz="1351" kern="1200">
          <a:solidFill>
            <a:schemeClr val="tx1"/>
          </a:solidFill>
          <a:latin typeface="+mn-lt"/>
          <a:ea typeface="+mn-ea"/>
          <a:cs typeface="+mn-cs"/>
        </a:defRPr>
      </a:lvl2pPr>
      <a:lvl3pPr marL="685750" algn="l" defTabSz="685750" rtl="0" eaLnBrk="1" latinLnBrk="0" hangingPunct="1">
        <a:defRPr sz="1351" kern="1200">
          <a:solidFill>
            <a:schemeClr val="tx1"/>
          </a:solidFill>
          <a:latin typeface="+mn-lt"/>
          <a:ea typeface="+mn-ea"/>
          <a:cs typeface="+mn-cs"/>
        </a:defRPr>
      </a:lvl3pPr>
      <a:lvl4pPr marL="1028624" algn="l" defTabSz="685750" rtl="0" eaLnBrk="1" latinLnBrk="0" hangingPunct="1">
        <a:defRPr sz="1351" kern="1200">
          <a:solidFill>
            <a:schemeClr val="tx1"/>
          </a:solidFill>
          <a:latin typeface="+mn-lt"/>
          <a:ea typeface="+mn-ea"/>
          <a:cs typeface="+mn-cs"/>
        </a:defRPr>
      </a:lvl4pPr>
      <a:lvl5pPr marL="1371498" algn="l" defTabSz="685750" rtl="0" eaLnBrk="1" latinLnBrk="0" hangingPunct="1">
        <a:defRPr sz="1351" kern="1200">
          <a:solidFill>
            <a:schemeClr val="tx1"/>
          </a:solidFill>
          <a:latin typeface="+mn-lt"/>
          <a:ea typeface="+mn-ea"/>
          <a:cs typeface="+mn-cs"/>
        </a:defRPr>
      </a:lvl5pPr>
      <a:lvl6pPr marL="1714372" algn="l" defTabSz="685750" rtl="0" eaLnBrk="1" latinLnBrk="0" hangingPunct="1">
        <a:defRPr sz="1351" kern="1200">
          <a:solidFill>
            <a:schemeClr val="tx1"/>
          </a:solidFill>
          <a:latin typeface="+mn-lt"/>
          <a:ea typeface="+mn-ea"/>
          <a:cs typeface="+mn-cs"/>
        </a:defRPr>
      </a:lvl6pPr>
      <a:lvl7pPr marL="2057246" algn="l" defTabSz="685750" rtl="0" eaLnBrk="1" latinLnBrk="0" hangingPunct="1">
        <a:defRPr sz="1351" kern="1200">
          <a:solidFill>
            <a:schemeClr val="tx1"/>
          </a:solidFill>
          <a:latin typeface="+mn-lt"/>
          <a:ea typeface="+mn-ea"/>
          <a:cs typeface="+mn-cs"/>
        </a:defRPr>
      </a:lvl7pPr>
      <a:lvl8pPr marL="2400120" algn="l" defTabSz="685750" rtl="0" eaLnBrk="1" latinLnBrk="0" hangingPunct="1">
        <a:defRPr sz="1351" kern="1200">
          <a:solidFill>
            <a:schemeClr val="tx1"/>
          </a:solidFill>
          <a:latin typeface="+mn-lt"/>
          <a:ea typeface="+mn-ea"/>
          <a:cs typeface="+mn-cs"/>
        </a:defRPr>
      </a:lvl8pPr>
      <a:lvl9pPr marL="2742994" algn="l" defTabSz="68575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6.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6.xml"/></Relationships>
</file>

<file path=ppt/slides/_rels/slide125.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23.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5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95.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Introduction to Chatbots and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2655036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a:xfrm>
            <a:off x="4613653" y="731520"/>
            <a:ext cx="6663947" cy="5257800"/>
          </a:xfrm>
        </p:spPr>
        <p:txBody>
          <a:bodyPr>
            <a:normAutofit/>
          </a:bodyPr>
          <a:lstStyle/>
          <a:p>
            <a:pPr eaLnBrk="1" hangingPunct="1">
              <a:buFont typeface="Times" charset="0"/>
              <a:buNone/>
            </a:pPr>
            <a:r>
              <a:rPr lang="en-US" sz="4400" dirty="0">
                <a:solidFill>
                  <a:srgbClr val="A4001D"/>
                </a:solidFill>
                <a:latin typeface="Calibri"/>
                <a:ea typeface="ＭＳ Ｐゴシック" charset="0"/>
                <a:cs typeface="Calibri"/>
              </a:rPr>
              <a:t>Properties of Human Conversation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38279568"/>
      </p:ext>
    </p:extLst>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CC39E-77FE-E747-B9BB-84945DE9FAF2}"/>
              </a:ext>
            </a:extLst>
          </p:cNvPr>
          <p:cNvSpPr>
            <a:spLocks noGrp="1"/>
          </p:cNvSpPr>
          <p:nvPr>
            <p:ph type="title"/>
          </p:nvPr>
        </p:nvSpPr>
        <p:spPr/>
        <p:txBody>
          <a:bodyPr/>
          <a:lstStyle/>
          <a:p>
            <a:r>
              <a:rPr lang="en-US" dirty="0"/>
              <a:t>Confirmation strategy  tradeoffs</a:t>
            </a:r>
          </a:p>
        </p:txBody>
      </p:sp>
      <p:sp>
        <p:nvSpPr>
          <p:cNvPr id="3" name="Content Placeholder 2">
            <a:extLst>
              <a:ext uri="{FF2B5EF4-FFF2-40B4-BE49-F238E27FC236}">
                <a16:creationId xmlns:a16="http://schemas.microsoft.com/office/drawing/2014/main" id="{4151C58F-99CF-974F-A7A0-B80647325704}"/>
              </a:ext>
            </a:extLst>
          </p:cNvPr>
          <p:cNvSpPr>
            <a:spLocks noGrp="1"/>
          </p:cNvSpPr>
          <p:nvPr>
            <p:ph idx="1"/>
          </p:nvPr>
        </p:nvSpPr>
        <p:spPr/>
        <p:txBody>
          <a:bodyPr/>
          <a:lstStyle/>
          <a:p>
            <a:r>
              <a:rPr lang="en-US" sz="3200" dirty="0"/>
              <a:t>Explicit confirmation makes it easier for users to correct the system’s misrecognitions since a user can just answer “no” to the confirmation question. </a:t>
            </a:r>
          </a:p>
          <a:p>
            <a:r>
              <a:rPr lang="en-US" sz="3200" dirty="0"/>
              <a:t>But explicit confirmation is also awkward and increases the length of the conversation (</a:t>
            </a:r>
            <a:r>
              <a:rPr lang="en-US" sz="3200" dirty="0" err="1"/>
              <a:t>Danieli</a:t>
            </a:r>
            <a:r>
              <a:rPr lang="en-US" sz="3200" dirty="0"/>
              <a:t> and </a:t>
            </a:r>
            <a:r>
              <a:rPr lang="en-US" sz="3200" dirty="0" err="1"/>
              <a:t>Gerbino</a:t>
            </a:r>
            <a:r>
              <a:rPr lang="en-US" sz="3200" dirty="0"/>
              <a:t> 1995, Walker et al. 1998). </a:t>
            </a:r>
          </a:p>
          <a:p>
            <a:endParaRPr lang="en-US" dirty="0"/>
          </a:p>
        </p:txBody>
      </p:sp>
    </p:spTree>
    <p:extLst>
      <p:ext uri="{BB962C8B-B14F-4D97-AF65-F5344CB8AC3E}">
        <p14:creationId xmlns:p14="http://schemas.microsoft.com/office/powerpoint/2010/main" val="246650085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0742C-42A8-9141-A458-EB45C8B180AA}"/>
              </a:ext>
            </a:extLst>
          </p:cNvPr>
          <p:cNvSpPr>
            <a:spLocks noGrp="1"/>
          </p:cNvSpPr>
          <p:nvPr>
            <p:ph type="title"/>
          </p:nvPr>
        </p:nvSpPr>
        <p:spPr/>
        <p:txBody>
          <a:bodyPr/>
          <a:lstStyle/>
          <a:p>
            <a:r>
              <a:rPr lang="en-US" dirty="0"/>
              <a:t>Rejection</a:t>
            </a:r>
          </a:p>
        </p:txBody>
      </p:sp>
      <p:sp>
        <p:nvSpPr>
          <p:cNvPr id="3" name="Content Placeholder 2">
            <a:extLst>
              <a:ext uri="{FF2B5EF4-FFF2-40B4-BE49-F238E27FC236}">
                <a16:creationId xmlns:a16="http://schemas.microsoft.com/office/drawing/2014/main" id="{7ABF1661-EE6C-3B4B-84A2-E543C1331A4B}"/>
              </a:ext>
            </a:extLst>
          </p:cNvPr>
          <p:cNvSpPr>
            <a:spLocks noGrp="1"/>
          </p:cNvSpPr>
          <p:nvPr>
            <p:ph idx="1"/>
          </p:nvPr>
        </p:nvSpPr>
        <p:spPr/>
        <p:txBody>
          <a:bodyPr/>
          <a:lstStyle/>
          <a:p>
            <a:r>
              <a:rPr lang="en-US" sz="4000" i="1" dirty="0"/>
              <a:t>I’m sorry, I didn’t understand that</a:t>
            </a:r>
            <a:r>
              <a:rPr lang="en-US" sz="4000" dirty="0"/>
              <a:t>. </a:t>
            </a:r>
          </a:p>
          <a:p>
            <a:endParaRPr lang="en-US" dirty="0"/>
          </a:p>
        </p:txBody>
      </p:sp>
    </p:spTree>
    <p:extLst>
      <p:ext uri="{BB962C8B-B14F-4D97-AF65-F5344CB8AC3E}">
        <p14:creationId xmlns:p14="http://schemas.microsoft.com/office/powerpoint/2010/main" val="224521999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92EB7-B321-A44F-9CFD-F9EF30F58097}"/>
              </a:ext>
            </a:extLst>
          </p:cNvPr>
          <p:cNvSpPr>
            <a:spLocks noGrp="1"/>
          </p:cNvSpPr>
          <p:nvPr>
            <p:ph type="title"/>
          </p:nvPr>
        </p:nvSpPr>
        <p:spPr/>
        <p:txBody>
          <a:bodyPr/>
          <a:lstStyle/>
          <a:p>
            <a:r>
              <a:rPr lang="en-US" dirty="0"/>
              <a:t>Progressive prompting for rejection</a:t>
            </a:r>
          </a:p>
        </p:txBody>
      </p:sp>
      <p:pic>
        <p:nvPicPr>
          <p:cNvPr id="5" name="Content Placeholder 4">
            <a:extLst>
              <a:ext uri="{FF2B5EF4-FFF2-40B4-BE49-F238E27FC236}">
                <a16:creationId xmlns:a16="http://schemas.microsoft.com/office/drawing/2014/main" id="{8E67801A-9A89-9948-BA07-4BE1AEB0A1AC}"/>
              </a:ext>
            </a:extLst>
          </p:cNvPr>
          <p:cNvPicPr>
            <a:picLocks noGrp="1" noChangeAspect="1"/>
          </p:cNvPicPr>
          <p:nvPr>
            <p:ph idx="1"/>
          </p:nvPr>
        </p:nvPicPr>
        <p:blipFill>
          <a:blip r:embed="rId3"/>
          <a:stretch>
            <a:fillRect/>
          </a:stretch>
        </p:blipFill>
        <p:spPr>
          <a:xfrm>
            <a:off x="609600" y="3274022"/>
            <a:ext cx="11395496" cy="2016903"/>
          </a:xfrm>
        </p:spPr>
      </p:pic>
      <p:sp>
        <p:nvSpPr>
          <p:cNvPr id="6" name="TextBox 5">
            <a:extLst>
              <a:ext uri="{FF2B5EF4-FFF2-40B4-BE49-F238E27FC236}">
                <a16:creationId xmlns:a16="http://schemas.microsoft.com/office/drawing/2014/main" id="{8497A6CE-45C9-4947-8303-10778E4FF253}"/>
              </a:ext>
            </a:extLst>
          </p:cNvPr>
          <p:cNvSpPr txBox="1"/>
          <p:nvPr/>
        </p:nvSpPr>
        <p:spPr>
          <a:xfrm>
            <a:off x="914400" y="1498312"/>
            <a:ext cx="10887477" cy="1077218"/>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Don't just repeat the question "When would you like to leave?"</a:t>
            </a:r>
          </a:p>
          <a:p>
            <a:r>
              <a:rPr lang="en-US" sz="3200" dirty="0">
                <a:latin typeface="Calibri" panose="020F0502020204030204" pitchFamily="34" charset="0"/>
                <a:cs typeface="Calibri" panose="020F0502020204030204" pitchFamily="34" charset="0"/>
              </a:rPr>
              <a:t>Give user guidance about what they can say:</a:t>
            </a:r>
          </a:p>
        </p:txBody>
      </p:sp>
    </p:spTree>
    <p:extLst>
      <p:ext uri="{BB962C8B-B14F-4D97-AF65-F5344CB8AC3E}">
        <p14:creationId xmlns:p14="http://schemas.microsoft.com/office/powerpoint/2010/main" val="70816568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7843E-1B6F-7B40-86BF-BF1B93AB0902}"/>
              </a:ext>
            </a:extLst>
          </p:cNvPr>
          <p:cNvSpPr>
            <a:spLocks noGrp="1"/>
          </p:cNvSpPr>
          <p:nvPr>
            <p:ph type="title"/>
          </p:nvPr>
        </p:nvSpPr>
        <p:spPr>
          <a:xfrm>
            <a:off x="1097280" y="159603"/>
            <a:ext cx="10637520" cy="907196"/>
          </a:xfrm>
        </p:spPr>
        <p:txBody>
          <a:bodyPr>
            <a:normAutofit/>
          </a:bodyPr>
          <a:lstStyle/>
          <a:p>
            <a:r>
              <a:rPr lang="en-US" dirty="0"/>
              <a:t>Using confidence to decide whether to confirm:</a:t>
            </a:r>
          </a:p>
        </p:txBody>
      </p:sp>
      <p:sp>
        <p:nvSpPr>
          <p:cNvPr id="3" name="Content Placeholder 2">
            <a:extLst>
              <a:ext uri="{FF2B5EF4-FFF2-40B4-BE49-F238E27FC236}">
                <a16:creationId xmlns:a16="http://schemas.microsoft.com/office/drawing/2014/main" id="{C4C91087-9886-DF48-B9B4-F65EC763D100}"/>
              </a:ext>
            </a:extLst>
          </p:cNvPr>
          <p:cNvSpPr>
            <a:spLocks noGrp="1"/>
          </p:cNvSpPr>
          <p:nvPr>
            <p:ph idx="1"/>
          </p:nvPr>
        </p:nvSpPr>
        <p:spPr>
          <a:xfrm>
            <a:off x="1097282" y="1371600"/>
            <a:ext cx="10637519" cy="4572000"/>
          </a:xfrm>
        </p:spPr>
        <p:txBody>
          <a:bodyPr>
            <a:normAutofit/>
          </a:bodyPr>
          <a:lstStyle/>
          <a:p>
            <a:r>
              <a:rPr lang="en-US" sz="3200" dirty="0"/>
              <a:t>ASR  or NLU systems can assign a </a:t>
            </a:r>
            <a:r>
              <a:rPr lang="en-US" sz="3200" b="1" dirty="0"/>
              <a:t>confidence</a:t>
            </a:r>
            <a:r>
              <a:rPr lang="en-US" sz="3200" dirty="0"/>
              <a:t> value, indicating how likely they are that they understood the user. </a:t>
            </a:r>
          </a:p>
          <a:p>
            <a:pPr marL="457178" indent="-457178">
              <a:buFont typeface="Arial" panose="020B0604020202020204" pitchFamily="34" charset="0"/>
              <a:buChar char="•"/>
            </a:pPr>
            <a:r>
              <a:rPr lang="en-US" dirty="0"/>
              <a:t>Acoustic log-likelihood of the utterance</a:t>
            </a:r>
          </a:p>
          <a:p>
            <a:pPr marL="457178" indent="-457178">
              <a:buFont typeface="Arial" panose="020B0604020202020204" pitchFamily="34" charset="0"/>
              <a:buChar char="•"/>
            </a:pPr>
            <a:r>
              <a:rPr lang="en-US" dirty="0"/>
              <a:t>Prosodic features</a:t>
            </a:r>
          </a:p>
          <a:p>
            <a:pPr marL="457178" indent="-457178">
              <a:buFont typeface="Arial" panose="020B0604020202020204" pitchFamily="34" charset="0"/>
              <a:buChar char="•"/>
            </a:pPr>
            <a:r>
              <a:rPr lang="en-US" dirty="0"/>
              <a:t>Ratio of score  of best to second-best interpretation</a:t>
            </a:r>
          </a:p>
          <a:p>
            <a:r>
              <a:rPr lang="en-US" sz="3200" dirty="0"/>
              <a:t>Systems could use set confidence thresholds:</a:t>
            </a:r>
          </a:p>
        </p:txBody>
      </p:sp>
      <p:pic>
        <p:nvPicPr>
          <p:cNvPr id="5" name="Picture 4">
            <a:extLst>
              <a:ext uri="{FF2B5EF4-FFF2-40B4-BE49-F238E27FC236}">
                <a16:creationId xmlns:a16="http://schemas.microsoft.com/office/drawing/2014/main" id="{B51E480F-A512-5E45-BC2E-3C6AE2A23937}"/>
              </a:ext>
            </a:extLst>
          </p:cNvPr>
          <p:cNvPicPr>
            <a:picLocks noChangeAspect="1"/>
          </p:cNvPicPr>
          <p:nvPr/>
        </p:nvPicPr>
        <p:blipFill>
          <a:blip r:embed="rId3"/>
          <a:stretch>
            <a:fillRect/>
          </a:stretch>
        </p:blipFill>
        <p:spPr>
          <a:xfrm>
            <a:off x="2329816" y="4711943"/>
            <a:ext cx="8172451" cy="1981200"/>
          </a:xfrm>
          <a:prstGeom prst="rect">
            <a:avLst/>
          </a:prstGeom>
        </p:spPr>
      </p:pic>
    </p:spTree>
    <p:extLst>
      <p:ext uri="{BB962C8B-B14F-4D97-AF65-F5344CB8AC3E}">
        <p14:creationId xmlns:p14="http://schemas.microsoft.com/office/powerpoint/2010/main" val="129193979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0C212-7B4F-C54F-9B67-7EFE8F7DC75B}"/>
              </a:ext>
            </a:extLst>
          </p:cNvPr>
          <p:cNvSpPr>
            <a:spLocks noGrp="1"/>
          </p:cNvSpPr>
          <p:nvPr>
            <p:ph type="title"/>
          </p:nvPr>
        </p:nvSpPr>
        <p:spPr/>
        <p:txBody>
          <a:bodyPr/>
          <a:lstStyle/>
          <a:p>
            <a:r>
              <a:rPr lang="en-US" dirty="0"/>
              <a:t>Natural Language Generation</a:t>
            </a:r>
          </a:p>
        </p:txBody>
      </p:sp>
      <p:sp>
        <p:nvSpPr>
          <p:cNvPr id="3" name="Content Placeholder 2">
            <a:extLst>
              <a:ext uri="{FF2B5EF4-FFF2-40B4-BE49-F238E27FC236}">
                <a16:creationId xmlns:a16="http://schemas.microsoft.com/office/drawing/2014/main" id="{98D6FC4C-90E2-2548-80D2-A7E125788FD8}"/>
              </a:ext>
            </a:extLst>
          </p:cNvPr>
          <p:cNvSpPr>
            <a:spLocks noGrp="1"/>
          </p:cNvSpPr>
          <p:nvPr>
            <p:ph idx="1"/>
          </p:nvPr>
        </p:nvSpPr>
        <p:spPr/>
        <p:txBody>
          <a:bodyPr/>
          <a:lstStyle/>
          <a:p>
            <a:pPr marL="0" indent="0"/>
            <a:r>
              <a:rPr lang="en-US" sz="3200" dirty="0"/>
              <a:t>NLG  in information-state architecture modeled in two stages:</a:t>
            </a:r>
          </a:p>
          <a:p>
            <a:pPr marL="457178" indent="-457178">
              <a:buFont typeface="Arial" panose="020B0604020202020204" pitchFamily="34" charset="0"/>
              <a:buChar char="•"/>
            </a:pPr>
            <a:r>
              <a:rPr lang="en-US" sz="3200" b="1" dirty="0"/>
              <a:t>content planning </a:t>
            </a:r>
            <a:r>
              <a:rPr lang="en-US" sz="3200" dirty="0"/>
              <a:t>(what to say)</a:t>
            </a:r>
          </a:p>
          <a:p>
            <a:pPr marL="457178" indent="-457178">
              <a:buFont typeface="Arial" panose="020B0604020202020204" pitchFamily="34" charset="0"/>
              <a:buChar char="•"/>
            </a:pPr>
            <a:r>
              <a:rPr lang="en-US" sz="3200" b="1" dirty="0"/>
              <a:t>sentence realization </a:t>
            </a:r>
            <a:r>
              <a:rPr lang="en-US" sz="3200" dirty="0"/>
              <a:t>(how to say it). </a:t>
            </a:r>
          </a:p>
          <a:p>
            <a:pPr marL="457178" indent="-457178">
              <a:buFont typeface="Arial" panose="020B0604020202020204" pitchFamily="34" charset="0"/>
              <a:buChar char="•"/>
            </a:pPr>
            <a:endParaRPr lang="en-US" sz="3200" dirty="0"/>
          </a:p>
          <a:p>
            <a:pPr marL="0" indent="0"/>
            <a:r>
              <a:rPr lang="en-US" sz="3200" dirty="0"/>
              <a:t>We'll focus on sentence realization here.</a:t>
            </a:r>
          </a:p>
          <a:p>
            <a:endParaRPr lang="en-US" dirty="0"/>
          </a:p>
        </p:txBody>
      </p:sp>
    </p:spTree>
    <p:extLst>
      <p:ext uri="{BB962C8B-B14F-4D97-AF65-F5344CB8AC3E}">
        <p14:creationId xmlns:p14="http://schemas.microsoft.com/office/powerpoint/2010/main" val="377740116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BE952-2502-704E-A880-C5EE83C34946}"/>
              </a:ext>
            </a:extLst>
          </p:cNvPr>
          <p:cNvSpPr>
            <a:spLocks noGrp="1"/>
          </p:cNvSpPr>
          <p:nvPr>
            <p:ph type="title"/>
          </p:nvPr>
        </p:nvSpPr>
        <p:spPr/>
        <p:txBody>
          <a:bodyPr/>
          <a:lstStyle/>
          <a:p>
            <a:r>
              <a:rPr lang="en-US" dirty="0"/>
              <a:t>Sentence Realization</a:t>
            </a:r>
          </a:p>
        </p:txBody>
      </p:sp>
      <p:sp>
        <p:nvSpPr>
          <p:cNvPr id="3" name="Content Placeholder 2">
            <a:extLst>
              <a:ext uri="{FF2B5EF4-FFF2-40B4-BE49-F238E27FC236}">
                <a16:creationId xmlns:a16="http://schemas.microsoft.com/office/drawing/2014/main" id="{48F1BD5A-A7A1-D645-9CC4-0D2894D14578}"/>
              </a:ext>
            </a:extLst>
          </p:cNvPr>
          <p:cNvSpPr>
            <a:spLocks noGrp="1"/>
          </p:cNvSpPr>
          <p:nvPr>
            <p:ph idx="1"/>
          </p:nvPr>
        </p:nvSpPr>
        <p:spPr>
          <a:xfrm>
            <a:off x="1097283" y="1600200"/>
            <a:ext cx="10637519" cy="4572000"/>
          </a:xfrm>
        </p:spPr>
        <p:txBody>
          <a:bodyPr/>
          <a:lstStyle/>
          <a:p>
            <a:r>
              <a:rPr lang="en-US" sz="3200" dirty="0"/>
              <a:t>Assume content planning has been done by the dialogue policy</a:t>
            </a:r>
          </a:p>
          <a:p>
            <a:pPr marL="457178" indent="-457178">
              <a:buFont typeface="Arial" panose="020B0604020202020204" pitchFamily="34" charset="0"/>
              <a:buChar char="•"/>
            </a:pPr>
            <a:r>
              <a:rPr lang="en-US" sz="3200" dirty="0"/>
              <a:t>Chosen the dialogue act to generate </a:t>
            </a:r>
          </a:p>
          <a:p>
            <a:pPr marL="457178" indent="-457178">
              <a:buFont typeface="Arial" panose="020B0604020202020204" pitchFamily="34" charset="0"/>
              <a:buChar char="•"/>
            </a:pPr>
            <a:r>
              <a:rPr lang="en-US" sz="3200" dirty="0"/>
              <a:t>Chosen some attributes (slots and values) that the planner wants to say to the user </a:t>
            </a:r>
          </a:p>
          <a:p>
            <a:pPr marL="854023" lvl="1" indent="-457178">
              <a:buFont typeface="Arial" panose="020B0604020202020204" pitchFamily="34" charset="0"/>
              <a:buChar char="•"/>
            </a:pPr>
            <a:r>
              <a:rPr lang="en-US" sz="2800" dirty="0"/>
              <a:t>Either to give the user the answer, or as part of a confirmation strategy) </a:t>
            </a:r>
          </a:p>
          <a:p>
            <a:endParaRPr lang="en-US" dirty="0"/>
          </a:p>
        </p:txBody>
      </p:sp>
    </p:spTree>
    <p:extLst>
      <p:ext uri="{BB962C8B-B14F-4D97-AF65-F5344CB8AC3E}">
        <p14:creationId xmlns:p14="http://schemas.microsoft.com/office/powerpoint/2010/main" val="424728471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3C312-95C8-CE45-8046-E71056C18561}"/>
              </a:ext>
            </a:extLst>
          </p:cNvPr>
          <p:cNvSpPr>
            <a:spLocks noGrp="1"/>
          </p:cNvSpPr>
          <p:nvPr>
            <p:ph type="title"/>
          </p:nvPr>
        </p:nvSpPr>
        <p:spPr/>
        <p:txBody>
          <a:bodyPr>
            <a:normAutofit fontScale="90000"/>
          </a:bodyPr>
          <a:lstStyle/>
          <a:p>
            <a:r>
              <a:rPr lang="en-US" dirty="0"/>
              <a:t>2 samples of Input and Output for Sentence Realizer</a:t>
            </a:r>
          </a:p>
        </p:txBody>
      </p:sp>
      <p:pic>
        <p:nvPicPr>
          <p:cNvPr id="5" name="Content Placeholder 4">
            <a:extLst>
              <a:ext uri="{FF2B5EF4-FFF2-40B4-BE49-F238E27FC236}">
                <a16:creationId xmlns:a16="http://schemas.microsoft.com/office/drawing/2014/main" id="{0D938B21-47F2-EA4E-A4E0-3E7CE6275E55}"/>
              </a:ext>
            </a:extLst>
          </p:cNvPr>
          <p:cNvPicPr>
            <a:picLocks noGrp="1" noChangeAspect="1"/>
          </p:cNvPicPr>
          <p:nvPr>
            <p:ph idx="1"/>
          </p:nvPr>
        </p:nvPicPr>
        <p:blipFill>
          <a:blip r:embed="rId3"/>
          <a:stretch>
            <a:fillRect/>
          </a:stretch>
        </p:blipFill>
        <p:spPr>
          <a:xfrm>
            <a:off x="490087" y="2356704"/>
            <a:ext cx="11342816" cy="3358296"/>
          </a:xfrm>
        </p:spPr>
      </p:pic>
    </p:spTree>
    <p:extLst>
      <p:ext uri="{BB962C8B-B14F-4D97-AF65-F5344CB8AC3E}">
        <p14:creationId xmlns:p14="http://schemas.microsoft.com/office/powerpoint/2010/main" val="75369861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4">
            <a:extLst>
              <a:ext uri="{FF2B5EF4-FFF2-40B4-BE49-F238E27FC236}">
                <a16:creationId xmlns:a16="http://schemas.microsoft.com/office/drawing/2014/main" id="{DA86B6E1-3D40-7749-B7A1-CB23B3F361A9}"/>
              </a:ext>
            </a:extLst>
          </p:cNvPr>
          <p:cNvPicPr>
            <a:picLocks noChangeAspect="1"/>
          </p:cNvPicPr>
          <p:nvPr/>
        </p:nvPicPr>
        <p:blipFill rotWithShape="1">
          <a:blip r:embed="rId3"/>
          <a:srcRect b="49918"/>
          <a:stretch/>
        </p:blipFill>
        <p:spPr>
          <a:xfrm>
            <a:off x="1086293" y="4495800"/>
            <a:ext cx="10277955" cy="1524000"/>
          </a:xfrm>
          <a:prstGeom prst="rect">
            <a:avLst/>
          </a:prstGeom>
        </p:spPr>
      </p:pic>
      <p:sp>
        <p:nvSpPr>
          <p:cNvPr id="2" name="Title 1">
            <a:extLst>
              <a:ext uri="{FF2B5EF4-FFF2-40B4-BE49-F238E27FC236}">
                <a16:creationId xmlns:a16="http://schemas.microsoft.com/office/drawing/2014/main" id="{589AFAE5-11C7-9541-B985-9676AFCC1103}"/>
              </a:ext>
            </a:extLst>
          </p:cNvPr>
          <p:cNvSpPr>
            <a:spLocks noGrp="1"/>
          </p:cNvSpPr>
          <p:nvPr>
            <p:ph type="title"/>
          </p:nvPr>
        </p:nvSpPr>
        <p:spPr/>
        <p:txBody>
          <a:bodyPr/>
          <a:lstStyle/>
          <a:p>
            <a:r>
              <a:rPr lang="en-US" dirty="0"/>
              <a:t>Sentence Realization</a:t>
            </a:r>
          </a:p>
        </p:txBody>
      </p:sp>
      <p:sp>
        <p:nvSpPr>
          <p:cNvPr id="3" name="Content Placeholder 2">
            <a:extLst>
              <a:ext uri="{FF2B5EF4-FFF2-40B4-BE49-F238E27FC236}">
                <a16:creationId xmlns:a16="http://schemas.microsoft.com/office/drawing/2014/main" id="{665EB8AA-5DB7-CD43-BE9E-EBF3765A734E}"/>
              </a:ext>
            </a:extLst>
          </p:cNvPr>
          <p:cNvSpPr>
            <a:spLocks noGrp="1"/>
          </p:cNvSpPr>
          <p:nvPr>
            <p:ph idx="1"/>
          </p:nvPr>
        </p:nvSpPr>
        <p:spPr>
          <a:xfrm>
            <a:off x="1066802" y="1295400"/>
            <a:ext cx="10058401" cy="4853152"/>
          </a:xfrm>
        </p:spPr>
        <p:txBody>
          <a:bodyPr/>
          <a:lstStyle/>
          <a:p>
            <a:r>
              <a:rPr lang="en-US" sz="3200" dirty="0"/>
              <a:t>Training data is hard to come by </a:t>
            </a:r>
          </a:p>
          <a:p>
            <a:pPr marL="457178" indent="-457178">
              <a:buFont typeface="Arial" panose="020B0604020202020204" pitchFamily="34" charset="0"/>
              <a:buChar char="•"/>
            </a:pPr>
            <a:r>
              <a:rPr lang="en-US" sz="3200" dirty="0"/>
              <a:t>Don't see each restaurant in each situation</a:t>
            </a:r>
          </a:p>
          <a:p>
            <a:pPr marL="0" indent="0"/>
            <a:r>
              <a:rPr lang="en-US" sz="3200" dirty="0"/>
              <a:t>Common way to improve generalization:</a:t>
            </a:r>
          </a:p>
          <a:p>
            <a:pPr marL="457178" indent="-457178">
              <a:buFont typeface="Arial" panose="020B0604020202020204" pitchFamily="34" charset="0"/>
              <a:buChar char="•"/>
            </a:pPr>
            <a:r>
              <a:rPr lang="en-US" sz="3200" b="1" dirty="0"/>
              <a:t>Delexicalization</a:t>
            </a:r>
            <a:r>
              <a:rPr lang="en-US" sz="3200" dirty="0"/>
              <a:t>: replacing words in the training set that represent slot values with a generic placeholder token:</a:t>
            </a:r>
          </a:p>
          <a:p>
            <a:pPr marL="457178" indent="-457178">
              <a:buFont typeface="Arial" panose="020B0604020202020204" pitchFamily="34" charset="0"/>
              <a:buChar char="•"/>
            </a:pPr>
            <a:endParaRPr lang="en-US" dirty="0"/>
          </a:p>
        </p:txBody>
      </p:sp>
    </p:spTree>
    <p:extLst>
      <p:ext uri="{BB962C8B-B14F-4D97-AF65-F5344CB8AC3E}">
        <p14:creationId xmlns:p14="http://schemas.microsoft.com/office/powerpoint/2010/main" val="106010501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AFAE5-11C7-9541-B985-9676AFCC1103}"/>
              </a:ext>
            </a:extLst>
          </p:cNvPr>
          <p:cNvSpPr>
            <a:spLocks noGrp="1"/>
          </p:cNvSpPr>
          <p:nvPr>
            <p:ph type="title"/>
          </p:nvPr>
        </p:nvSpPr>
        <p:spPr/>
        <p:txBody>
          <a:bodyPr/>
          <a:lstStyle/>
          <a:p>
            <a:r>
              <a:rPr lang="en-US" dirty="0"/>
              <a:t>Sentence Realization</a:t>
            </a:r>
          </a:p>
        </p:txBody>
      </p:sp>
      <p:sp>
        <p:nvSpPr>
          <p:cNvPr id="3" name="Content Placeholder 2">
            <a:extLst>
              <a:ext uri="{FF2B5EF4-FFF2-40B4-BE49-F238E27FC236}">
                <a16:creationId xmlns:a16="http://schemas.microsoft.com/office/drawing/2014/main" id="{665EB8AA-5DB7-CD43-BE9E-EBF3765A734E}"/>
              </a:ext>
            </a:extLst>
          </p:cNvPr>
          <p:cNvSpPr>
            <a:spLocks noGrp="1"/>
          </p:cNvSpPr>
          <p:nvPr>
            <p:ph idx="1"/>
          </p:nvPr>
        </p:nvSpPr>
        <p:spPr>
          <a:xfrm>
            <a:off x="1066802" y="1295400"/>
            <a:ext cx="10058401" cy="4853152"/>
          </a:xfrm>
        </p:spPr>
        <p:txBody>
          <a:bodyPr/>
          <a:lstStyle/>
          <a:p>
            <a:r>
              <a:rPr lang="en-US" sz="3200" dirty="0"/>
              <a:t>Training data is hard to come by </a:t>
            </a:r>
          </a:p>
          <a:p>
            <a:pPr marL="457178" indent="-457178">
              <a:buFont typeface="Arial" panose="020B0604020202020204" pitchFamily="34" charset="0"/>
              <a:buChar char="•"/>
            </a:pPr>
            <a:r>
              <a:rPr lang="en-US" sz="3200" dirty="0"/>
              <a:t>Don't see each restaurant in each situation</a:t>
            </a:r>
          </a:p>
          <a:p>
            <a:pPr marL="0" indent="0"/>
            <a:r>
              <a:rPr lang="en-US" sz="3200" dirty="0"/>
              <a:t>Common way to improve generalization:</a:t>
            </a:r>
          </a:p>
          <a:p>
            <a:pPr marL="457178" indent="-457178">
              <a:buFont typeface="Arial" panose="020B0604020202020204" pitchFamily="34" charset="0"/>
              <a:buChar char="•"/>
            </a:pPr>
            <a:r>
              <a:rPr lang="en-US" sz="3200" b="1" dirty="0"/>
              <a:t>Delexicalization</a:t>
            </a:r>
            <a:r>
              <a:rPr lang="en-US" sz="3200" dirty="0"/>
              <a:t>: replacing words in the training set that represent slot values with a generic placeholder token:</a:t>
            </a:r>
          </a:p>
          <a:p>
            <a:pPr marL="457178" indent="-457178">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2F964D65-73F5-DA4E-902B-3BF1FD6AFAB6}"/>
              </a:ext>
            </a:extLst>
          </p:cNvPr>
          <p:cNvPicPr>
            <a:picLocks noChangeAspect="1"/>
          </p:cNvPicPr>
          <p:nvPr/>
        </p:nvPicPr>
        <p:blipFill>
          <a:blip r:embed="rId3"/>
          <a:stretch>
            <a:fillRect/>
          </a:stretch>
        </p:blipFill>
        <p:spPr>
          <a:xfrm>
            <a:off x="1085851" y="4495800"/>
            <a:ext cx="10191751" cy="1524000"/>
          </a:xfrm>
          <a:prstGeom prst="rect">
            <a:avLst/>
          </a:prstGeom>
        </p:spPr>
      </p:pic>
      <p:sp>
        <p:nvSpPr>
          <p:cNvPr id="4" name="Rectangle 3">
            <a:extLst>
              <a:ext uri="{FF2B5EF4-FFF2-40B4-BE49-F238E27FC236}">
                <a16:creationId xmlns:a16="http://schemas.microsoft.com/office/drawing/2014/main" id="{FCA2CDCA-7E1C-4640-BBB4-EB133A8B5AC2}"/>
              </a:ext>
            </a:extLst>
          </p:cNvPr>
          <p:cNvSpPr/>
          <p:nvPr/>
        </p:nvSpPr>
        <p:spPr>
          <a:xfrm>
            <a:off x="1421131" y="5303321"/>
            <a:ext cx="248412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 name="Rectangle 6">
            <a:extLst>
              <a:ext uri="{FF2B5EF4-FFF2-40B4-BE49-F238E27FC236}">
                <a16:creationId xmlns:a16="http://schemas.microsoft.com/office/drawing/2014/main" id="{9E28FB81-A639-754E-A22E-F0F56051E9A1}"/>
              </a:ext>
            </a:extLst>
          </p:cNvPr>
          <p:cNvSpPr/>
          <p:nvPr/>
        </p:nvSpPr>
        <p:spPr>
          <a:xfrm>
            <a:off x="4572000" y="5303321"/>
            <a:ext cx="205740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 name="Rectangle 7">
            <a:extLst>
              <a:ext uri="{FF2B5EF4-FFF2-40B4-BE49-F238E27FC236}">
                <a16:creationId xmlns:a16="http://schemas.microsoft.com/office/drawing/2014/main" id="{818786B6-6AE9-4146-B177-6EFF1FBA2C3C}"/>
              </a:ext>
            </a:extLst>
          </p:cNvPr>
          <p:cNvSpPr/>
          <p:nvPr/>
        </p:nvSpPr>
        <p:spPr>
          <a:xfrm>
            <a:off x="8001000" y="5334001"/>
            <a:ext cx="1219200" cy="228600"/>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 name="Rectangle 8">
            <a:extLst>
              <a:ext uri="{FF2B5EF4-FFF2-40B4-BE49-F238E27FC236}">
                <a16:creationId xmlns:a16="http://schemas.microsoft.com/office/drawing/2014/main" id="{2AF8FC78-E9DC-D842-8D56-044B4EDEDC04}"/>
              </a:ext>
            </a:extLst>
          </p:cNvPr>
          <p:cNvSpPr/>
          <p:nvPr/>
        </p:nvSpPr>
        <p:spPr>
          <a:xfrm>
            <a:off x="2743200" y="5720039"/>
            <a:ext cx="1219200" cy="228600"/>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1" name="Rectangle 10">
            <a:extLst>
              <a:ext uri="{FF2B5EF4-FFF2-40B4-BE49-F238E27FC236}">
                <a16:creationId xmlns:a16="http://schemas.microsoft.com/office/drawing/2014/main" id="{FF616E5F-587F-9C47-9A69-3ADB4CEBB817}"/>
              </a:ext>
            </a:extLst>
          </p:cNvPr>
          <p:cNvSpPr/>
          <p:nvPr/>
        </p:nvSpPr>
        <p:spPr>
          <a:xfrm>
            <a:off x="8564880" y="5715002"/>
            <a:ext cx="248412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2" name="Rectangle 11">
            <a:extLst>
              <a:ext uri="{FF2B5EF4-FFF2-40B4-BE49-F238E27FC236}">
                <a16:creationId xmlns:a16="http://schemas.microsoft.com/office/drawing/2014/main" id="{B45AF45E-CD28-C74D-AB78-771C168EA054}"/>
              </a:ext>
            </a:extLst>
          </p:cNvPr>
          <p:cNvSpPr/>
          <p:nvPr/>
        </p:nvSpPr>
        <p:spPr>
          <a:xfrm>
            <a:off x="5638800" y="5715002"/>
            <a:ext cx="205740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Tree>
    <p:extLst>
      <p:ext uri="{BB962C8B-B14F-4D97-AF65-F5344CB8AC3E}">
        <p14:creationId xmlns:p14="http://schemas.microsoft.com/office/powerpoint/2010/main" val="330468803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7F339CA-6F1C-1247-95BE-5C79FECA5F72}"/>
              </a:ext>
            </a:extLst>
          </p:cNvPr>
          <p:cNvPicPr>
            <a:picLocks noChangeAspect="1"/>
          </p:cNvPicPr>
          <p:nvPr/>
        </p:nvPicPr>
        <p:blipFill>
          <a:blip r:embed="rId3"/>
          <a:stretch>
            <a:fillRect/>
          </a:stretch>
        </p:blipFill>
        <p:spPr>
          <a:xfrm>
            <a:off x="1805353" y="1371601"/>
            <a:ext cx="9505395" cy="2574379"/>
          </a:xfrm>
          <a:prstGeom prst="rect">
            <a:avLst/>
          </a:prstGeom>
        </p:spPr>
      </p:pic>
      <p:sp>
        <p:nvSpPr>
          <p:cNvPr id="2" name="Title 1">
            <a:extLst>
              <a:ext uri="{FF2B5EF4-FFF2-40B4-BE49-F238E27FC236}">
                <a16:creationId xmlns:a16="http://schemas.microsoft.com/office/drawing/2014/main" id="{B2EE415C-8B43-B34A-9407-E214F380849B}"/>
              </a:ext>
            </a:extLst>
          </p:cNvPr>
          <p:cNvSpPr>
            <a:spLocks noGrp="1"/>
          </p:cNvSpPr>
          <p:nvPr>
            <p:ph type="title"/>
          </p:nvPr>
        </p:nvSpPr>
        <p:spPr/>
        <p:txBody>
          <a:bodyPr>
            <a:normAutofit fontScale="90000"/>
          </a:bodyPr>
          <a:lstStyle/>
          <a:p>
            <a:r>
              <a:rPr lang="en-US" dirty="0"/>
              <a:t>Sentence Realization: mapping from frames to delexicalized sentences</a:t>
            </a:r>
          </a:p>
        </p:txBody>
      </p:sp>
      <p:sp>
        <p:nvSpPr>
          <p:cNvPr id="3" name="Content Placeholder 2">
            <a:extLst>
              <a:ext uri="{FF2B5EF4-FFF2-40B4-BE49-F238E27FC236}">
                <a16:creationId xmlns:a16="http://schemas.microsoft.com/office/drawing/2014/main" id="{62CDE030-D570-6044-9F1E-8B2C0B47AB68}"/>
              </a:ext>
            </a:extLst>
          </p:cNvPr>
          <p:cNvSpPr>
            <a:spLocks noGrp="1"/>
          </p:cNvSpPr>
          <p:nvPr>
            <p:ph idx="1"/>
          </p:nvPr>
        </p:nvSpPr>
        <p:spPr>
          <a:xfrm>
            <a:off x="1097285" y="1600200"/>
            <a:ext cx="10058401" cy="5098197"/>
          </a:xfrm>
        </p:spPr>
        <p:txBody>
          <a:bodyPr>
            <a:normAutofit/>
          </a:bodyPr>
          <a:lstStyle/>
          <a:p>
            <a:r>
              <a:rPr lang="en-US" sz="3200" dirty="0"/>
              <a:t>Encoder-decoder models:</a:t>
            </a:r>
          </a:p>
          <a:p>
            <a:endParaRPr lang="en-US" dirty="0"/>
          </a:p>
          <a:p>
            <a:endParaRPr lang="en-US" dirty="0"/>
          </a:p>
          <a:p>
            <a:endParaRPr lang="en-US" dirty="0"/>
          </a:p>
          <a:p>
            <a:endParaRPr lang="en-US" dirty="0"/>
          </a:p>
          <a:p>
            <a:r>
              <a:rPr lang="en-US" sz="3200" dirty="0">
                <a:latin typeface="Calibri" panose="020F0502020204030204" pitchFamily="34" charset="0"/>
                <a:cs typeface="Calibri" panose="020F0502020204030204" pitchFamily="34" charset="0"/>
              </a:rPr>
              <a:t>Output:</a:t>
            </a:r>
            <a:br>
              <a:rPr lang="en-US" dirty="0">
                <a:latin typeface="Courier" pitchFamily="2" charset="0"/>
              </a:rPr>
            </a:br>
            <a:r>
              <a:rPr lang="en-US" dirty="0">
                <a:latin typeface="Courier" pitchFamily="2" charset="0"/>
              </a:rPr>
              <a:t>        </a:t>
            </a:r>
            <a:r>
              <a:rPr lang="en-US" dirty="0" err="1">
                <a:latin typeface="Courier" pitchFamily="2" charset="0"/>
              </a:rPr>
              <a:t>restaurant_name</a:t>
            </a:r>
            <a:r>
              <a:rPr lang="en-US" dirty="0">
                <a:latin typeface="Courier" pitchFamily="2" charset="0"/>
              </a:rPr>
              <a:t> has decent service</a:t>
            </a:r>
          </a:p>
          <a:p>
            <a:r>
              <a:rPr lang="en-US" sz="3200" dirty="0"/>
              <a:t>Relexicalize to: </a:t>
            </a:r>
          </a:p>
          <a:p>
            <a:r>
              <a:rPr lang="en-US" dirty="0">
                <a:latin typeface="Courier" pitchFamily="2" charset="0"/>
              </a:rPr>
              <a:t>        Au Midi has decent service </a:t>
            </a:r>
          </a:p>
          <a:p>
            <a:endParaRPr lang="en-US" dirty="0"/>
          </a:p>
          <a:p>
            <a:endParaRPr lang="en-US" dirty="0"/>
          </a:p>
        </p:txBody>
      </p:sp>
    </p:spTree>
    <p:extLst>
      <p:ext uri="{BB962C8B-B14F-4D97-AF65-F5344CB8AC3E}">
        <p14:creationId xmlns:p14="http://schemas.microsoft.com/office/powerpoint/2010/main" val="3391285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6850-D4B5-F940-AE7F-E85FDC8B8DD4}"/>
              </a:ext>
            </a:extLst>
          </p:cNvPr>
          <p:cNvSpPr>
            <a:spLocks noGrp="1"/>
          </p:cNvSpPr>
          <p:nvPr>
            <p:ph type="title"/>
          </p:nvPr>
        </p:nvSpPr>
        <p:spPr>
          <a:xfrm>
            <a:off x="304800" y="1828800"/>
            <a:ext cx="3200400" cy="2438400"/>
          </a:xfrm>
        </p:spPr>
        <p:txBody>
          <a:bodyPr>
            <a:noAutofit/>
          </a:bodyPr>
          <a:lstStyle/>
          <a:p>
            <a:r>
              <a:rPr lang="en-US" dirty="0"/>
              <a:t>A telephone conversation between a human travel agent (A) and a human client (C)</a:t>
            </a:r>
          </a:p>
        </p:txBody>
      </p:sp>
      <p:pic>
        <p:nvPicPr>
          <p:cNvPr id="5" name="Content Placeholder 4">
            <a:extLst>
              <a:ext uri="{FF2B5EF4-FFF2-40B4-BE49-F238E27FC236}">
                <a16:creationId xmlns:a16="http://schemas.microsoft.com/office/drawing/2014/main" id="{281D5DDF-4ABA-C44B-9FD7-566CEAF41621}"/>
              </a:ext>
            </a:extLst>
          </p:cNvPr>
          <p:cNvPicPr>
            <a:picLocks noGrp="1" noChangeAspect="1"/>
          </p:cNvPicPr>
          <p:nvPr>
            <p:ph idx="1"/>
          </p:nvPr>
        </p:nvPicPr>
        <p:blipFill>
          <a:blip r:embed="rId3"/>
          <a:stretch>
            <a:fillRect/>
          </a:stretch>
        </p:blipFill>
        <p:spPr>
          <a:xfrm>
            <a:off x="3956824" y="7437"/>
            <a:ext cx="8229600" cy="6866263"/>
          </a:xfrm>
        </p:spPr>
      </p:pic>
    </p:spTree>
    <p:extLst>
      <p:ext uri="{BB962C8B-B14F-4D97-AF65-F5344CB8AC3E}">
        <p14:creationId xmlns:p14="http://schemas.microsoft.com/office/powerpoint/2010/main" val="382742081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9CAC7-B3D3-C44E-9B9B-87D8139202ED}"/>
              </a:ext>
            </a:extLst>
          </p:cNvPr>
          <p:cNvSpPr>
            <a:spLocks noGrp="1"/>
          </p:cNvSpPr>
          <p:nvPr>
            <p:ph type="title"/>
          </p:nvPr>
        </p:nvSpPr>
        <p:spPr/>
        <p:txBody>
          <a:bodyPr/>
          <a:lstStyle/>
          <a:p>
            <a:r>
              <a:rPr lang="en-US" dirty="0"/>
              <a:t>Generating clarification questions</a:t>
            </a:r>
          </a:p>
        </p:txBody>
      </p:sp>
      <p:sp>
        <p:nvSpPr>
          <p:cNvPr id="3" name="Content Placeholder 2">
            <a:extLst>
              <a:ext uri="{FF2B5EF4-FFF2-40B4-BE49-F238E27FC236}">
                <a16:creationId xmlns:a16="http://schemas.microsoft.com/office/drawing/2014/main" id="{3B00A4CC-9697-D64B-92DD-63B49E093614}"/>
              </a:ext>
            </a:extLst>
          </p:cNvPr>
          <p:cNvSpPr>
            <a:spLocks noGrp="1"/>
          </p:cNvSpPr>
          <p:nvPr>
            <p:ph idx="1"/>
          </p:nvPr>
        </p:nvSpPr>
        <p:spPr>
          <a:xfrm>
            <a:off x="762000" y="1600200"/>
            <a:ext cx="11125200" cy="5257800"/>
          </a:xfrm>
        </p:spPr>
        <p:txBody>
          <a:bodyPr>
            <a:normAutofit/>
          </a:bodyPr>
          <a:lstStyle/>
          <a:p>
            <a:r>
              <a:rPr lang="en-US" sz="3300" dirty="0"/>
              <a:t>User: What do you have going to UNKNOWN WORD on the 5th? </a:t>
            </a:r>
          </a:p>
          <a:p>
            <a:r>
              <a:rPr lang="en-US" sz="3300" dirty="0"/>
              <a:t>System: Going where on the 5th? </a:t>
            </a:r>
          </a:p>
          <a:p>
            <a:endParaRPr lang="en-US" dirty="0"/>
          </a:p>
          <a:p>
            <a:r>
              <a:rPr lang="en-US" sz="3000" dirty="0"/>
              <a:t>The system repeats “going” and “on the 5th” to make it clear which aspect of the user’s turn the system needs to be clarified</a:t>
            </a:r>
          </a:p>
          <a:p>
            <a:r>
              <a:rPr lang="en-US" sz="3000" dirty="0"/>
              <a:t>Methods for generating clarification questions:</a:t>
            </a:r>
          </a:p>
          <a:p>
            <a:pPr marL="457178" indent="-457178">
              <a:buFont typeface="Arial" panose="020B0604020202020204" pitchFamily="34" charset="0"/>
              <a:buChar char="•"/>
            </a:pPr>
            <a:r>
              <a:rPr lang="en-US" sz="3000" dirty="0"/>
              <a:t>Rules like 'replace “going to UNKNOWN WORD” with “going where”'</a:t>
            </a:r>
          </a:p>
          <a:p>
            <a:pPr marL="457178" indent="-457178">
              <a:buFont typeface="Arial" panose="020B0604020202020204" pitchFamily="34" charset="0"/>
              <a:buChar char="•"/>
            </a:pPr>
            <a:r>
              <a:rPr lang="en-US" sz="3000" dirty="0"/>
              <a:t>Classifiers that  guess which slots were misrecognized </a:t>
            </a:r>
          </a:p>
          <a:p>
            <a:endParaRPr lang="en-US" dirty="0"/>
          </a:p>
          <a:p>
            <a:endParaRPr lang="en-US" dirty="0"/>
          </a:p>
          <a:p>
            <a:endParaRPr lang="en-US" dirty="0"/>
          </a:p>
        </p:txBody>
      </p:sp>
    </p:spTree>
    <p:extLst>
      <p:ext uri="{BB962C8B-B14F-4D97-AF65-F5344CB8AC3E}">
        <p14:creationId xmlns:p14="http://schemas.microsoft.com/office/powerpoint/2010/main" val="77499993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 Continued: Policy and Generation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93659040"/>
      </p:ext>
    </p:extLst>
  </p:cSld>
  <p:clrMapOvr>
    <a:masterClrMapping/>
  </p:clrMapOvr>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Evaluating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57609287"/>
      </p:ext>
    </p:extLst>
  </p:cSld>
  <p:clrMapOvr>
    <a:masterClrMapping/>
  </p:clrMapOvr>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48BD18-85D6-394E-AA2F-0096FA09450E}"/>
              </a:ext>
            </a:extLst>
          </p:cNvPr>
          <p:cNvSpPr>
            <a:spLocks noGrp="1"/>
          </p:cNvSpPr>
          <p:nvPr>
            <p:ph type="title"/>
          </p:nvPr>
        </p:nvSpPr>
        <p:spPr/>
        <p:txBody>
          <a:bodyPr/>
          <a:lstStyle/>
          <a:p>
            <a:r>
              <a:rPr lang="en-US" dirty="0"/>
              <a:t>Evaluating chatbots and task-based dialogue</a:t>
            </a:r>
          </a:p>
        </p:txBody>
      </p:sp>
      <p:sp>
        <p:nvSpPr>
          <p:cNvPr id="6" name="Content Placeholder 5">
            <a:extLst>
              <a:ext uri="{FF2B5EF4-FFF2-40B4-BE49-F238E27FC236}">
                <a16:creationId xmlns:a16="http://schemas.microsoft.com/office/drawing/2014/main" id="{E59D6C23-56AE-4545-80E5-16E9DD80AAEB}"/>
              </a:ext>
            </a:extLst>
          </p:cNvPr>
          <p:cNvSpPr>
            <a:spLocks noGrp="1"/>
          </p:cNvSpPr>
          <p:nvPr>
            <p:ph idx="1"/>
          </p:nvPr>
        </p:nvSpPr>
        <p:spPr/>
        <p:txBody>
          <a:bodyPr>
            <a:normAutofit/>
          </a:bodyPr>
          <a:lstStyle/>
          <a:p>
            <a:r>
              <a:rPr lang="en-US" sz="4400" dirty="0"/>
              <a:t>Task-based dialogue:  </a:t>
            </a:r>
          </a:p>
          <a:p>
            <a:pPr marL="571500" indent="-571500">
              <a:buFont typeface="Arial" panose="020B0604020202020204" pitchFamily="34" charset="0"/>
              <a:buChar char="•"/>
            </a:pPr>
            <a:r>
              <a:rPr lang="en-US" sz="4400" dirty="0"/>
              <a:t>mainly by measuring task performance</a:t>
            </a:r>
          </a:p>
          <a:p>
            <a:r>
              <a:rPr lang="en-US" sz="4400" dirty="0"/>
              <a:t>Chatbots: </a:t>
            </a:r>
          </a:p>
          <a:p>
            <a:pPr marL="571500" indent="-571500">
              <a:buFont typeface="Arial" panose="020B0604020202020204" pitchFamily="34" charset="0"/>
              <a:buChar char="•"/>
            </a:pPr>
            <a:r>
              <a:rPr lang="en-US" sz="4400" dirty="0"/>
              <a:t>	mainly by human evaluation</a:t>
            </a:r>
          </a:p>
        </p:txBody>
      </p:sp>
    </p:spTree>
    <p:extLst>
      <p:ext uri="{BB962C8B-B14F-4D97-AF65-F5344CB8AC3E}">
        <p14:creationId xmlns:p14="http://schemas.microsoft.com/office/powerpoint/2010/main" val="421605118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48BD18-85D6-394E-AA2F-0096FA09450E}"/>
              </a:ext>
            </a:extLst>
          </p:cNvPr>
          <p:cNvSpPr>
            <a:spLocks noGrp="1"/>
          </p:cNvSpPr>
          <p:nvPr>
            <p:ph type="title"/>
          </p:nvPr>
        </p:nvSpPr>
        <p:spPr/>
        <p:txBody>
          <a:bodyPr/>
          <a:lstStyle/>
          <a:p>
            <a:r>
              <a:rPr lang="en-US" dirty="0"/>
              <a:t>Chatbots are evaluated by humans</a:t>
            </a:r>
          </a:p>
        </p:txBody>
      </p:sp>
      <p:sp>
        <p:nvSpPr>
          <p:cNvPr id="6" name="Content Placeholder 5">
            <a:extLst>
              <a:ext uri="{FF2B5EF4-FFF2-40B4-BE49-F238E27FC236}">
                <a16:creationId xmlns:a16="http://schemas.microsoft.com/office/drawing/2014/main" id="{E59D6C23-56AE-4545-80E5-16E9DD80AAEB}"/>
              </a:ext>
            </a:extLst>
          </p:cNvPr>
          <p:cNvSpPr>
            <a:spLocks noGrp="1"/>
          </p:cNvSpPr>
          <p:nvPr>
            <p:ph idx="1"/>
          </p:nvPr>
        </p:nvSpPr>
        <p:spPr/>
        <p:txBody>
          <a:bodyPr>
            <a:normAutofit/>
          </a:bodyPr>
          <a:lstStyle/>
          <a:p>
            <a:r>
              <a:rPr lang="en-US" sz="3600" b="1" dirty="0"/>
              <a:t>Participant evaluation</a:t>
            </a:r>
            <a:r>
              <a:rPr lang="en-US" sz="3600" dirty="0"/>
              <a:t>: The human who talked to the chatbot assigns a score</a:t>
            </a:r>
          </a:p>
          <a:p>
            <a:r>
              <a:rPr lang="en-US" sz="3600" b="1" dirty="0"/>
              <a:t>Observer evaluation</a:t>
            </a:r>
            <a:r>
              <a:rPr lang="en-US" sz="3600" dirty="0"/>
              <a:t>: third party who reads a transcript of a human/chatbot conversation assigns a score.</a:t>
            </a:r>
          </a:p>
        </p:txBody>
      </p:sp>
    </p:spTree>
    <p:extLst>
      <p:ext uri="{BB962C8B-B14F-4D97-AF65-F5344CB8AC3E}">
        <p14:creationId xmlns:p14="http://schemas.microsoft.com/office/powerpoint/2010/main" val="33893671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6BC06-2FFB-8944-9FD7-CEA9EEB321E5}"/>
              </a:ext>
            </a:extLst>
          </p:cNvPr>
          <p:cNvSpPr>
            <a:spLocks noGrp="1"/>
          </p:cNvSpPr>
          <p:nvPr>
            <p:ph type="title"/>
          </p:nvPr>
        </p:nvSpPr>
        <p:spPr/>
        <p:txBody>
          <a:bodyPr/>
          <a:lstStyle/>
          <a:p>
            <a:r>
              <a:rPr lang="en-US" dirty="0"/>
              <a:t>Participant evaluation</a:t>
            </a:r>
          </a:p>
        </p:txBody>
      </p:sp>
      <p:sp>
        <p:nvSpPr>
          <p:cNvPr id="3" name="Content Placeholder 2">
            <a:extLst>
              <a:ext uri="{FF2B5EF4-FFF2-40B4-BE49-F238E27FC236}">
                <a16:creationId xmlns:a16="http://schemas.microsoft.com/office/drawing/2014/main" id="{4D2B1450-049C-FE40-8D34-CAACA0FD197F}"/>
              </a:ext>
            </a:extLst>
          </p:cNvPr>
          <p:cNvSpPr>
            <a:spLocks noGrp="1"/>
          </p:cNvSpPr>
          <p:nvPr>
            <p:ph idx="1"/>
          </p:nvPr>
        </p:nvSpPr>
        <p:spPr>
          <a:xfrm>
            <a:off x="762000" y="1295400"/>
            <a:ext cx="11125200" cy="5562600"/>
          </a:xfrm>
        </p:spPr>
        <p:txBody>
          <a:bodyPr>
            <a:normAutofit/>
          </a:bodyPr>
          <a:lstStyle/>
          <a:p>
            <a:r>
              <a:rPr lang="en-US" sz="3000" dirty="0"/>
              <a:t>Human chats with model for 6 turns and rates 8 dimensions of quality:</a:t>
            </a:r>
          </a:p>
          <a:p>
            <a:pPr marL="457178" indent="-457178">
              <a:buFont typeface="Arial" panose="020B0604020202020204" pitchFamily="34" charset="0"/>
              <a:buChar char="•"/>
            </a:pPr>
            <a:r>
              <a:rPr lang="en-US" sz="3000" b="1" dirty="0"/>
              <a:t>avoiding repetition, interestingness, making sense, fluency, listening, inquisitiveness, humanness, engagingness, </a:t>
            </a:r>
          </a:p>
          <a:p>
            <a:r>
              <a:rPr lang="en-US" sz="2600" b="1" dirty="0"/>
              <a:t>(1) Avoiding Repetition: </a:t>
            </a:r>
            <a:r>
              <a:rPr lang="en-US" sz="2600" dirty="0"/>
              <a:t>How repetitive was this user? </a:t>
            </a:r>
          </a:p>
          <a:p>
            <a:pPr lvl="1"/>
            <a:r>
              <a:rPr lang="en-US" dirty="0"/>
              <a:t>•Repeated themselves over and over •Sometimes said the same thing twice • Always said something new </a:t>
            </a:r>
          </a:p>
          <a:p>
            <a:r>
              <a:rPr lang="en-US" sz="2600" b="1" dirty="0"/>
              <a:t>(3) Making sense: </a:t>
            </a:r>
            <a:r>
              <a:rPr lang="en-US" sz="2600" dirty="0"/>
              <a:t>How often did this user say something which didn't make sense? </a:t>
            </a:r>
          </a:p>
          <a:p>
            <a:pPr lvl="1"/>
            <a:r>
              <a:rPr lang="en-US" dirty="0"/>
              <a:t>•Never made any sense •Most responses didn’t make sense •Some responses didn’t make sense •Everything made perfect sense </a:t>
            </a:r>
          </a:p>
          <a:p>
            <a:r>
              <a:rPr lang="en-US" sz="2600" b="1" dirty="0"/>
              <a:t>(8) Engagingness:</a:t>
            </a:r>
            <a:r>
              <a:rPr lang="en-US" sz="2600" dirty="0"/>
              <a:t>  How much did you enjoy talking to this user?</a:t>
            </a:r>
          </a:p>
          <a:p>
            <a:pPr lvl="1"/>
            <a:r>
              <a:rPr lang="en-US" dirty="0"/>
              <a:t> •Not at all •A little •Somewhat •A lot</a:t>
            </a:r>
          </a:p>
          <a:p>
            <a:endParaRPr lang="en-US" dirty="0"/>
          </a:p>
        </p:txBody>
      </p:sp>
      <p:sp>
        <p:nvSpPr>
          <p:cNvPr id="4" name="Rectangle 3">
            <a:extLst>
              <a:ext uri="{FF2B5EF4-FFF2-40B4-BE49-F238E27FC236}">
                <a16:creationId xmlns:a16="http://schemas.microsoft.com/office/drawing/2014/main" id="{C9557AFA-5311-1B4E-88FE-F7C630173E44}"/>
              </a:ext>
            </a:extLst>
          </p:cNvPr>
          <p:cNvSpPr/>
          <p:nvPr/>
        </p:nvSpPr>
        <p:spPr>
          <a:xfrm>
            <a:off x="381000" y="6474023"/>
            <a:ext cx="12192000" cy="307777"/>
          </a:xfrm>
          <a:prstGeom prst="rect">
            <a:avLst/>
          </a:prstGeom>
        </p:spPr>
        <p:txBody>
          <a:bodyPr wrap="square">
            <a:spAutoFit/>
          </a:bodyPr>
          <a:lstStyle/>
          <a:p>
            <a:r>
              <a:rPr lang="en-US" sz="1400" dirty="0">
                <a:solidFill>
                  <a:srgbClr val="000000"/>
                </a:solidFill>
                <a:latin typeface="Times New Roman" panose="02020603050405020304" pitchFamily="18" charset="0"/>
                <a:cs typeface="Times New Roman" panose="02020603050405020304" pitchFamily="18" charset="0"/>
              </a:rPr>
              <a:t>Abigail See, Stephen Roller, </a:t>
            </a:r>
            <a:r>
              <a:rPr lang="en-US" sz="1400" dirty="0" err="1">
                <a:solidFill>
                  <a:srgbClr val="000000"/>
                </a:solidFill>
                <a:latin typeface="Times New Roman" panose="02020603050405020304" pitchFamily="18" charset="0"/>
                <a:cs typeface="Times New Roman" panose="02020603050405020304" pitchFamily="18" charset="0"/>
              </a:rPr>
              <a:t>Douwe</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Kiela</a:t>
            </a:r>
            <a:r>
              <a:rPr lang="en-US" sz="1400" dirty="0">
                <a:solidFill>
                  <a:srgbClr val="000000"/>
                </a:solidFill>
                <a:latin typeface="Times New Roman" panose="02020603050405020304" pitchFamily="18" charset="0"/>
                <a:cs typeface="Times New Roman" panose="02020603050405020304" pitchFamily="18" charset="0"/>
              </a:rPr>
              <a:t>, Jason Weston. 2019.  What makes a good conversation? How controllable attributes affect human judgments. NAACL.</a:t>
            </a:r>
          </a:p>
        </p:txBody>
      </p:sp>
    </p:spTree>
    <p:extLst>
      <p:ext uri="{BB962C8B-B14F-4D97-AF65-F5344CB8AC3E}">
        <p14:creationId xmlns:p14="http://schemas.microsoft.com/office/powerpoint/2010/main" val="130537852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1ECC1-B805-2C4F-B717-145B5989C529}"/>
              </a:ext>
            </a:extLst>
          </p:cNvPr>
          <p:cNvSpPr>
            <a:spLocks noGrp="1"/>
          </p:cNvSpPr>
          <p:nvPr>
            <p:ph type="title"/>
          </p:nvPr>
        </p:nvSpPr>
        <p:spPr/>
        <p:txBody>
          <a:bodyPr/>
          <a:lstStyle/>
          <a:p>
            <a:r>
              <a:rPr lang="en-US" dirty="0"/>
              <a:t>Observer evaluation: acute-eval</a:t>
            </a:r>
          </a:p>
        </p:txBody>
      </p:sp>
      <p:sp>
        <p:nvSpPr>
          <p:cNvPr id="3" name="Content Placeholder 2">
            <a:extLst>
              <a:ext uri="{FF2B5EF4-FFF2-40B4-BE49-F238E27FC236}">
                <a16:creationId xmlns:a16="http://schemas.microsoft.com/office/drawing/2014/main" id="{6A10554E-5007-FB47-BF1B-35D6887DD0C7}"/>
              </a:ext>
            </a:extLst>
          </p:cNvPr>
          <p:cNvSpPr>
            <a:spLocks noGrp="1"/>
          </p:cNvSpPr>
          <p:nvPr>
            <p:ph idx="1"/>
          </p:nvPr>
        </p:nvSpPr>
        <p:spPr>
          <a:xfrm>
            <a:off x="1097283" y="2133600"/>
            <a:ext cx="10408919" cy="4564797"/>
          </a:xfrm>
        </p:spPr>
        <p:txBody>
          <a:bodyPr>
            <a:normAutofit/>
          </a:bodyPr>
          <a:lstStyle/>
          <a:p>
            <a:r>
              <a:rPr lang="en-US" dirty="0"/>
              <a:t>Annotators look at two conversations (A + B) and decide which is better:</a:t>
            </a:r>
          </a:p>
          <a:p>
            <a:r>
              <a:rPr lang="en-US" b="1" dirty="0"/>
              <a:t>Engagingness: </a:t>
            </a:r>
            <a:r>
              <a:rPr lang="en-US" dirty="0"/>
              <a:t> Who would you prefer to talk to for a long conversation? </a:t>
            </a:r>
          </a:p>
          <a:p>
            <a:r>
              <a:rPr lang="en-US" b="1" dirty="0"/>
              <a:t>Interestingness: </a:t>
            </a:r>
            <a:r>
              <a:rPr lang="en-US" dirty="0"/>
              <a:t> If you had to say one of these speakers is interesting and one is boring, who would you say is more interesting? </a:t>
            </a:r>
          </a:p>
          <a:p>
            <a:r>
              <a:rPr lang="en-US" b="1" dirty="0"/>
              <a:t>Humanness: </a:t>
            </a:r>
            <a:r>
              <a:rPr lang="en-US" dirty="0"/>
              <a:t>Which speaker sounds more human? </a:t>
            </a:r>
          </a:p>
          <a:p>
            <a:r>
              <a:rPr lang="en-US" b="1" dirty="0"/>
              <a:t>Knowledgeable: </a:t>
            </a:r>
            <a:r>
              <a:rPr lang="en-US" dirty="0"/>
              <a:t> If you had to say that one speaker is more knowledgeable and one is more ignorant, who is more knowledgeable? </a:t>
            </a:r>
          </a:p>
          <a:p>
            <a:endParaRPr lang="en-US" dirty="0"/>
          </a:p>
        </p:txBody>
      </p:sp>
      <p:sp>
        <p:nvSpPr>
          <p:cNvPr id="4" name="TextBox 3">
            <a:extLst>
              <a:ext uri="{FF2B5EF4-FFF2-40B4-BE49-F238E27FC236}">
                <a16:creationId xmlns:a16="http://schemas.microsoft.com/office/drawing/2014/main" id="{A0C86AD5-0BBF-4B4E-856C-4D1CBA89D842}"/>
              </a:ext>
            </a:extLst>
          </p:cNvPr>
          <p:cNvSpPr txBox="1"/>
          <p:nvPr/>
        </p:nvSpPr>
        <p:spPr>
          <a:xfrm>
            <a:off x="4572000" y="1080246"/>
            <a:ext cx="7315200" cy="523220"/>
          </a:xfrm>
          <a:prstGeom prst="rect">
            <a:avLst/>
          </a:prstGeom>
          <a:noFill/>
        </p:spPr>
        <p:txBody>
          <a:bodyPr wrap="square" rtlCol="0">
            <a:spAutoFit/>
          </a:bodyPr>
          <a:lstStyle/>
          <a:p>
            <a:r>
              <a:rPr lang="en-US" sz="1400" dirty="0"/>
              <a:t>Li, M., Weston, J., and Roller, S. (2019). Acute-eval: Improved dialogue evaluation with optimized questions and multi-turn comparisons. </a:t>
            </a:r>
            <a:r>
              <a:rPr lang="en-US" sz="1400" i="1" dirty="0"/>
              <a:t>NeurIPS19 Workshop on Conversational AI</a:t>
            </a:r>
            <a:r>
              <a:rPr lang="en-US" sz="1400" dirty="0"/>
              <a:t>. </a:t>
            </a:r>
            <a:endParaRPr lang="en-US" sz="1800" dirty="0"/>
          </a:p>
        </p:txBody>
      </p:sp>
    </p:spTree>
    <p:extLst>
      <p:ext uri="{BB962C8B-B14F-4D97-AF65-F5344CB8AC3E}">
        <p14:creationId xmlns:p14="http://schemas.microsoft.com/office/powerpoint/2010/main" val="21287310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F17A2-8721-6148-A1E1-7168C95C149F}"/>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8B7ED04-4F59-F948-AEA3-33A9E6B76DF1}"/>
              </a:ext>
            </a:extLst>
          </p:cNvPr>
          <p:cNvPicPr>
            <a:picLocks noGrp="1" noChangeAspect="1"/>
          </p:cNvPicPr>
          <p:nvPr>
            <p:ph idx="1"/>
          </p:nvPr>
        </p:nvPicPr>
        <p:blipFill>
          <a:blip r:embed="rId3"/>
          <a:stretch>
            <a:fillRect/>
          </a:stretch>
        </p:blipFill>
        <p:spPr>
          <a:xfrm>
            <a:off x="3352800" y="292203"/>
            <a:ext cx="6246813" cy="6565799"/>
          </a:xfrm>
        </p:spPr>
      </p:pic>
      <p:sp>
        <p:nvSpPr>
          <p:cNvPr id="6" name="TextBox 5">
            <a:extLst>
              <a:ext uri="{FF2B5EF4-FFF2-40B4-BE49-F238E27FC236}">
                <a16:creationId xmlns:a16="http://schemas.microsoft.com/office/drawing/2014/main" id="{F039DAD2-B7EA-2845-912F-5EE7DFB8F20A}"/>
              </a:ext>
            </a:extLst>
          </p:cNvPr>
          <p:cNvSpPr txBox="1"/>
          <p:nvPr/>
        </p:nvSpPr>
        <p:spPr>
          <a:xfrm>
            <a:off x="425134" y="1828802"/>
            <a:ext cx="2622868" cy="1384995"/>
          </a:xfrm>
          <a:prstGeom prst="rect">
            <a:avLst/>
          </a:prstGeom>
          <a:noFill/>
        </p:spPr>
        <p:txBody>
          <a:bodyPr wrap="square" rtlCol="0">
            <a:spAutoFit/>
          </a:bodyPr>
          <a:lstStyle/>
          <a:p>
            <a:r>
              <a:rPr lang="en-US" sz="2800" dirty="0">
                <a:latin typeface="Calibri" panose="020F0502020204030204" pitchFamily="34" charset="0"/>
                <a:cs typeface="Calibri" panose="020F0502020204030204" pitchFamily="34" charset="0"/>
              </a:rPr>
              <a:t>The ACUTE-EVAL method</a:t>
            </a:r>
          </a:p>
          <a:p>
            <a:r>
              <a:rPr lang="en-US" sz="2800" dirty="0">
                <a:latin typeface="Calibri" panose="020F0502020204030204" pitchFamily="34" charset="0"/>
                <a:cs typeface="Calibri" panose="020F0502020204030204" pitchFamily="34" charset="0"/>
              </a:rPr>
              <a:t> Li et el., 2019</a:t>
            </a:r>
          </a:p>
        </p:txBody>
      </p:sp>
      <p:sp>
        <p:nvSpPr>
          <p:cNvPr id="7" name="TextBox 6">
            <a:extLst>
              <a:ext uri="{FF2B5EF4-FFF2-40B4-BE49-F238E27FC236}">
                <a16:creationId xmlns:a16="http://schemas.microsoft.com/office/drawing/2014/main" id="{8373F14F-0116-174B-BA82-9E022BC85ACA}"/>
              </a:ext>
            </a:extLst>
          </p:cNvPr>
          <p:cNvSpPr txBox="1"/>
          <p:nvPr/>
        </p:nvSpPr>
        <p:spPr>
          <a:xfrm>
            <a:off x="9982200" y="5750006"/>
            <a:ext cx="2209800" cy="1107996"/>
          </a:xfrm>
          <a:prstGeom prst="rect">
            <a:avLst/>
          </a:prstGeom>
          <a:noFill/>
        </p:spPr>
        <p:txBody>
          <a:bodyPr wrap="square" rtlCol="0">
            <a:spAutoFit/>
          </a:bodyPr>
          <a:lstStyle/>
          <a:p>
            <a:r>
              <a:rPr lang="en-US" sz="1100" dirty="0"/>
              <a:t>Figure from Li, M., Weston, J., and Roller, S. (2019). Acute-eval: Improved dialogue evaluation with optimized questions and multi-turn comparisons. </a:t>
            </a:r>
            <a:r>
              <a:rPr lang="en-US" sz="1100" i="1" dirty="0"/>
              <a:t>NeurIPS19 Workshop on Conversational AI</a:t>
            </a:r>
            <a:r>
              <a:rPr lang="en-US" sz="1100" dirty="0"/>
              <a:t>. </a:t>
            </a:r>
            <a:endParaRPr lang="en-US" sz="1400" dirty="0"/>
          </a:p>
        </p:txBody>
      </p:sp>
    </p:spTree>
    <p:extLst>
      <p:ext uri="{BB962C8B-B14F-4D97-AF65-F5344CB8AC3E}">
        <p14:creationId xmlns:p14="http://schemas.microsoft.com/office/powerpoint/2010/main" val="16518722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4CDE6-DC84-A142-B841-259683F43CD9}"/>
              </a:ext>
            </a:extLst>
          </p:cNvPr>
          <p:cNvSpPr>
            <a:spLocks noGrp="1"/>
          </p:cNvSpPr>
          <p:nvPr>
            <p:ph type="title"/>
          </p:nvPr>
        </p:nvSpPr>
        <p:spPr/>
        <p:txBody>
          <a:bodyPr/>
          <a:lstStyle/>
          <a:p>
            <a:r>
              <a:rPr lang="en-US" dirty="0"/>
              <a:t>Automatic evaluation is an open problem</a:t>
            </a:r>
          </a:p>
        </p:txBody>
      </p:sp>
      <p:sp>
        <p:nvSpPr>
          <p:cNvPr id="3" name="Content Placeholder 2">
            <a:extLst>
              <a:ext uri="{FF2B5EF4-FFF2-40B4-BE49-F238E27FC236}">
                <a16:creationId xmlns:a16="http://schemas.microsoft.com/office/drawing/2014/main" id="{25BECF18-E6FD-A34A-8149-D7193E869D4C}"/>
              </a:ext>
            </a:extLst>
          </p:cNvPr>
          <p:cNvSpPr>
            <a:spLocks noGrp="1"/>
          </p:cNvSpPr>
          <p:nvPr>
            <p:ph idx="1"/>
          </p:nvPr>
        </p:nvSpPr>
        <p:spPr/>
        <p:txBody>
          <a:bodyPr>
            <a:normAutofit/>
          </a:bodyPr>
          <a:lstStyle/>
          <a:p>
            <a:r>
              <a:rPr lang="en-US" dirty="0"/>
              <a:t>Automatic evaluation methods (like the BLEU scores used for Machine Translation) are generally not used for chatbots. </a:t>
            </a:r>
          </a:p>
          <a:p>
            <a:pPr marL="457178" indent="-457178">
              <a:buFont typeface="Arial" panose="020B0604020202020204" pitchFamily="34" charset="0"/>
              <a:buChar char="•"/>
            </a:pPr>
            <a:r>
              <a:rPr lang="en-US" dirty="0"/>
              <a:t>They correlate poorly with human judgements.</a:t>
            </a:r>
          </a:p>
          <a:p>
            <a:r>
              <a:rPr lang="en-US" dirty="0"/>
              <a:t>One current research direction: </a:t>
            </a:r>
            <a:r>
              <a:rPr lang="en-US" b="1" dirty="0"/>
              <a:t>Adversarial Evaluation</a:t>
            </a:r>
          </a:p>
          <a:p>
            <a:pPr marL="457178" indent="-457178">
              <a:buFont typeface="Arial" panose="020B0604020202020204" pitchFamily="34" charset="0"/>
              <a:buChar char="•"/>
            </a:pPr>
            <a:r>
              <a:rPr lang="en-US" dirty="0"/>
              <a:t>Inspired by the Turing Test</a:t>
            </a:r>
          </a:p>
          <a:p>
            <a:pPr marL="457178" indent="-457178">
              <a:buFont typeface="Arial" panose="020B0604020202020204" pitchFamily="34" charset="0"/>
              <a:buChar char="•"/>
            </a:pPr>
            <a:r>
              <a:rPr lang="en-US" dirty="0">
                <a:solidFill>
                  <a:srgbClr val="404040"/>
                </a:solidFill>
                <a:latin typeface="Calibri" panose="020F0502020204030204" pitchFamily="34" charset="0"/>
                <a:ea typeface="ＭＳ Ｐゴシック" charset="-128"/>
                <a:cs typeface="Calibri" panose="020F0502020204030204" pitchFamily="34" charset="0"/>
              </a:rPr>
              <a:t>train a ``Turing-like'' classifier to distinguish between human responses and machine responses.</a:t>
            </a:r>
          </a:p>
          <a:p>
            <a:pPr marL="457178" indent="-457178">
              <a:buFont typeface="Arial" panose="020B0604020202020204" pitchFamily="34" charset="0"/>
              <a:buChar char="•"/>
            </a:pPr>
            <a:r>
              <a:rPr lang="en-US" dirty="0">
                <a:solidFill>
                  <a:srgbClr val="404040"/>
                </a:solidFill>
                <a:latin typeface="Calibri" panose="020F0502020204030204" pitchFamily="34" charset="0"/>
                <a:ea typeface="ＭＳ Ｐゴシック" charset="-128"/>
                <a:cs typeface="Calibri" panose="020F0502020204030204" pitchFamily="34" charset="0"/>
              </a:rPr>
              <a:t>The more successful a dialogue system is at fooling the evaluator, the better the system.</a:t>
            </a:r>
          </a:p>
          <a:p>
            <a:endParaRPr lang="en-US" dirty="0">
              <a:solidFill>
                <a:schemeClr val="tx1"/>
              </a:solidFill>
              <a:latin typeface="Times New Roman" charset="0"/>
              <a:ea typeface="ＭＳ Ｐゴシック" charset="-128"/>
              <a:cs typeface="ＭＳ Ｐゴシック" charset="-128"/>
            </a:endParaRPr>
          </a:p>
          <a:p>
            <a:endParaRPr lang="en-US" dirty="0"/>
          </a:p>
          <a:p>
            <a:endParaRPr lang="en-US" b="1" dirty="0"/>
          </a:p>
          <a:p>
            <a:endParaRPr lang="en-US" dirty="0"/>
          </a:p>
        </p:txBody>
      </p:sp>
    </p:spTree>
    <p:extLst>
      <p:ext uri="{BB962C8B-B14F-4D97-AF65-F5344CB8AC3E}">
        <p14:creationId xmlns:p14="http://schemas.microsoft.com/office/powerpoint/2010/main" val="84107660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1094720" cy="907196"/>
          </a:xfrm>
        </p:spPr>
        <p:txBody>
          <a:bodyPr>
            <a:normAutofit/>
          </a:bodyPr>
          <a:lstStyle/>
          <a:p>
            <a:r>
              <a:rPr lang="en-US" dirty="0"/>
              <a:t>Task-based systems are evaluated by task success!</a:t>
            </a:r>
          </a:p>
        </p:txBody>
      </p:sp>
      <p:sp>
        <p:nvSpPr>
          <p:cNvPr id="5" name="Content Placeholder 4"/>
          <p:cNvSpPr>
            <a:spLocks noGrp="1"/>
          </p:cNvSpPr>
          <p:nvPr>
            <p:ph idx="1"/>
          </p:nvPr>
        </p:nvSpPr>
        <p:spPr>
          <a:xfrm>
            <a:off x="1752600" y="1981200"/>
            <a:ext cx="9403080" cy="4038600"/>
          </a:xfrm>
        </p:spPr>
        <p:txBody>
          <a:bodyPr/>
          <a:lstStyle/>
          <a:p>
            <a:pPr marL="514326" indent="-514326">
              <a:buFont typeface="+mj-lt"/>
              <a:buAutoNum type="arabicPeriod"/>
            </a:pPr>
            <a:r>
              <a:rPr lang="en-US" sz="3600" dirty="0"/>
              <a:t>End-to-end evaluation (Task Success)</a:t>
            </a:r>
          </a:p>
          <a:p>
            <a:pPr marL="514326" indent="-514326">
              <a:buFont typeface="+mj-lt"/>
              <a:buAutoNum type="arabicPeriod"/>
            </a:pPr>
            <a:r>
              <a:rPr lang="en-US" sz="3600" dirty="0"/>
              <a:t>Slot Error Rate for a Sentence</a:t>
            </a:r>
          </a:p>
          <a:p>
            <a:pPr marL="0" indent="0"/>
            <a:r>
              <a:rPr lang="en-US" sz="3600" dirty="0"/>
              <a:t>	# of inserted/deleted/</a:t>
            </a:r>
            <a:r>
              <a:rPr lang="en-US" sz="3600" dirty="0" err="1"/>
              <a:t>subsituted</a:t>
            </a:r>
            <a:r>
              <a:rPr lang="en-US" sz="3600" dirty="0"/>
              <a:t> slots</a:t>
            </a:r>
          </a:p>
          <a:p>
            <a:pPr marL="0" indent="0"/>
            <a:r>
              <a:rPr lang="en-US" sz="3600" dirty="0"/>
              <a:t>          # of total reference slots for sentence</a:t>
            </a:r>
          </a:p>
          <a:p>
            <a:pPr marL="0" indent="0"/>
            <a:endParaRPr lang="en-US" sz="3200" dirty="0"/>
          </a:p>
        </p:txBody>
      </p:sp>
      <p:cxnSp>
        <p:nvCxnSpPr>
          <p:cNvPr id="4" name="Straight Connector 3"/>
          <p:cNvCxnSpPr/>
          <p:nvPr/>
        </p:nvCxnSpPr>
        <p:spPr>
          <a:xfrm>
            <a:off x="2667000" y="3886200"/>
            <a:ext cx="6324600" cy="0"/>
          </a:xfrm>
          <a:prstGeom prst="line">
            <a:avLst/>
          </a:prstGeom>
          <a:ln w="28575"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83666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2580-2FAE-C940-89D8-83F61FEA0B6A}"/>
              </a:ext>
            </a:extLst>
          </p:cNvPr>
          <p:cNvSpPr>
            <a:spLocks noGrp="1"/>
          </p:cNvSpPr>
          <p:nvPr>
            <p:ph type="title"/>
          </p:nvPr>
        </p:nvSpPr>
        <p:spPr>
          <a:xfrm>
            <a:off x="1097283" y="304800"/>
            <a:ext cx="9265919" cy="990600"/>
          </a:xfrm>
        </p:spPr>
        <p:txBody>
          <a:bodyPr>
            <a:normAutofit/>
          </a:bodyPr>
          <a:lstStyle/>
          <a:p>
            <a:r>
              <a:rPr lang="en-US" sz="4400" dirty="0"/>
              <a:t>Properties of Human Conversation</a:t>
            </a:r>
          </a:p>
        </p:txBody>
      </p:sp>
      <p:sp>
        <p:nvSpPr>
          <p:cNvPr id="3" name="Content Placeholder 2">
            <a:extLst>
              <a:ext uri="{FF2B5EF4-FFF2-40B4-BE49-F238E27FC236}">
                <a16:creationId xmlns:a16="http://schemas.microsoft.com/office/drawing/2014/main" id="{6AD31F37-F7F9-5A4A-AD11-A13BDE98BE66}"/>
              </a:ext>
            </a:extLst>
          </p:cNvPr>
          <p:cNvSpPr>
            <a:spLocks noGrp="1"/>
          </p:cNvSpPr>
          <p:nvPr>
            <p:ph idx="1"/>
          </p:nvPr>
        </p:nvSpPr>
        <p:spPr>
          <a:xfrm>
            <a:off x="1097285" y="1600200"/>
            <a:ext cx="10058401" cy="5130800"/>
          </a:xfrm>
        </p:spPr>
        <p:txBody>
          <a:bodyPr>
            <a:normAutofit/>
          </a:bodyPr>
          <a:lstStyle/>
          <a:p>
            <a:r>
              <a:rPr lang="en-US" sz="3600" b="1" dirty="0"/>
              <a:t>Turns</a:t>
            </a:r>
          </a:p>
          <a:p>
            <a:pPr lvl="1">
              <a:buFont typeface="Arial" panose="020B0604020202020204" pitchFamily="34" charset="0"/>
              <a:buChar char="•"/>
            </a:pPr>
            <a:r>
              <a:rPr lang="en-US" sz="3200" dirty="0"/>
              <a:t>We call each contribution a "turn"</a:t>
            </a:r>
          </a:p>
          <a:p>
            <a:pPr lvl="1">
              <a:buFont typeface="Arial" panose="020B0604020202020204" pitchFamily="34" charset="0"/>
              <a:buChar char="•"/>
            </a:pPr>
            <a:r>
              <a:rPr lang="en-US" sz="3200" dirty="0"/>
              <a:t>As if conversation was the kind of game where everyone takes turns.</a:t>
            </a:r>
          </a:p>
        </p:txBody>
      </p:sp>
      <p:sp>
        <p:nvSpPr>
          <p:cNvPr id="4" name="Slide Number Placeholder 3">
            <a:extLst>
              <a:ext uri="{FF2B5EF4-FFF2-40B4-BE49-F238E27FC236}">
                <a16:creationId xmlns:a16="http://schemas.microsoft.com/office/drawing/2014/main" id="{48F0D37B-2E36-5643-8124-F723B40F7192}"/>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326562440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2"/>
          <p:cNvSpPr>
            <a:spLocks noGrp="1" noChangeArrowheads="1"/>
          </p:cNvSpPr>
          <p:nvPr>
            <p:ph type="title"/>
          </p:nvPr>
        </p:nvSpPr>
        <p:spPr>
          <a:xfrm>
            <a:off x="914400" y="228600"/>
            <a:ext cx="11201400" cy="762000"/>
          </a:xfrm>
        </p:spPr>
        <p:txBody>
          <a:bodyPr>
            <a:normAutofit/>
          </a:bodyPr>
          <a:lstStyle/>
          <a:p>
            <a:pPr eaLnBrk="1" hangingPunct="1"/>
            <a:r>
              <a:rPr lang="en-US" sz="4400" dirty="0">
                <a:ea typeface="ＭＳ Ｐゴシック" charset="0"/>
                <a:cs typeface="Calibri" panose="020F0502020204030204" pitchFamily="34" charset="0"/>
              </a:rPr>
              <a:t>Evaluation Metrics: Slot error rate</a:t>
            </a:r>
          </a:p>
        </p:txBody>
      </p:sp>
      <p:sp>
        <p:nvSpPr>
          <p:cNvPr id="139272" name="Rectangle 8"/>
          <p:cNvSpPr>
            <a:spLocks noChangeArrowheads="1"/>
          </p:cNvSpPr>
          <p:nvPr/>
        </p:nvSpPr>
        <p:spPr bwMode="auto">
          <a:xfrm>
            <a:off x="914400" y="5069860"/>
            <a:ext cx="11277600" cy="1015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type="none" w="sm" len="sm"/>
                <a:tailEnd type="none" w="sm" len="sm"/>
              </a14:hiddenLine>
            </a:ext>
          </a:extLst>
        </p:spPr>
        <p:txBody>
          <a:bodyPr wrap="square">
            <a:spAutoFit/>
          </a:bodyPr>
          <a:lstStyle/>
          <a:p>
            <a:r>
              <a:rPr lang="en-US" sz="3000" b="1" dirty="0">
                <a:latin typeface="Calibri"/>
                <a:cs typeface="Calibri"/>
              </a:rPr>
              <a:t>Slot error rate</a:t>
            </a:r>
            <a:r>
              <a:rPr lang="en-US" sz="3000" dirty="0">
                <a:latin typeface="Calibri"/>
                <a:cs typeface="Calibri"/>
              </a:rPr>
              <a:t>: 1/3</a:t>
            </a:r>
          </a:p>
          <a:p>
            <a:r>
              <a:rPr lang="en-US" sz="3000" b="1" dirty="0">
                <a:latin typeface="Calibri"/>
                <a:cs typeface="Calibri"/>
              </a:rPr>
              <a:t>Task success</a:t>
            </a:r>
            <a:r>
              <a:rPr lang="en-US" sz="3000" dirty="0">
                <a:latin typeface="Calibri"/>
                <a:cs typeface="Calibri"/>
              </a:rPr>
              <a:t>: At end, was the correct meeting added to the calendar?</a:t>
            </a:r>
          </a:p>
        </p:txBody>
      </p:sp>
      <p:sp>
        <p:nvSpPr>
          <p:cNvPr id="2" name="TextBox 1"/>
          <p:cNvSpPr txBox="1"/>
          <p:nvPr/>
        </p:nvSpPr>
        <p:spPr>
          <a:xfrm>
            <a:off x="914403" y="1295402"/>
            <a:ext cx="9067191" cy="523220"/>
          </a:xfrm>
          <a:prstGeom prst="rect">
            <a:avLst/>
          </a:prstGeom>
          <a:noFill/>
        </p:spPr>
        <p:txBody>
          <a:bodyPr wrap="square" rtlCol="0">
            <a:spAutoFit/>
          </a:bodyPr>
          <a:lstStyle/>
          <a:p>
            <a:r>
              <a:rPr lang="en-US" sz="2800" dirty="0">
                <a:latin typeface="Calibri"/>
                <a:cs typeface="Calibri"/>
              </a:rPr>
              <a:t>“Make an appointment with Chris at 10:30 in Gates 104”</a:t>
            </a:r>
          </a:p>
        </p:txBody>
      </p:sp>
      <p:graphicFrame>
        <p:nvGraphicFramePr>
          <p:cNvPr id="3" name="Table 2"/>
          <p:cNvGraphicFramePr>
            <a:graphicFrameLocks noGrp="1"/>
          </p:cNvGraphicFramePr>
          <p:nvPr>
            <p:extLst>
              <p:ext uri="{D42A27DB-BD31-4B8C-83A1-F6EECF244321}">
                <p14:modId xmlns:p14="http://schemas.microsoft.com/office/powerpoint/2010/main" val="3732408809"/>
              </p:ext>
            </p:extLst>
          </p:nvPr>
        </p:nvGraphicFramePr>
        <p:xfrm>
          <a:off x="2819400" y="2286000"/>
          <a:ext cx="5715000" cy="2316480"/>
        </p:xfrm>
        <a:graphic>
          <a:graphicData uri="http://schemas.openxmlformats.org/drawingml/2006/table">
            <a:tbl>
              <a:tblPr firstRow="1" bandRow="1">
                <a:tableStyleId>{5C22544A-7EE6-4342-B048-85BDC9FD1C3A}</a:tableStyleId>
              </a:tblPr>
              <a:tblGrid>
                <a:gridCol w="2857500">
                  <a:extLst>
                    <a:ext uri="{9D8B030D-6E8A-4147-A177-3AD203B41FA5}">
                      <a16:colId xmlns:a16="http://schemas.microsoft.com/office/drawing/2014/main" val="20000"/>
                    </a:ext>
                  </a:extLst>
                </a:gridCol>
                <a:gridCol w="2857500">
                  <a:extLst>
                    <a:ext uri="{9D8B030D-6E8A-4147-A177-3AD203B41FA5}">
                      <a16:colId xmlns:a16="http://schemas.microsoft.com/office/drawing/2014/main" val="20001"/>
                    </a:ext>
                  </a:extLst>
                </a:gridCol>
              </a:tblGrid>
              <a:tr h="579120">
                <a:tc>
                  <a:txBody>
                    <a:bodyPr/>
                    <a:lstStyle/>
                    <a:p>
                      <a:r>
                        <a:rPr lang="en-US" sz="3200" dirty="0">
                          <a:latin typeface="Calibri"/>
                          <a:cs typeface="Calibri"/>
                        </a:rPr>
                        <a:t>Slot</a:t>
                      </a:r>
                    </a:p>
                  </a:txBody>
                  <a:tcPr/>
                </a:tc>
                <a:tc>
                  <a:txBody>
                    <a:bodyPr/>
                    <a:lstStyle/>
                    <a:p>
                      <a:r>
                        <a:rPr lang="en-US" sz="3200" dirty="0">
                          <a:latin typeface="Calibri"/>
                          <a:cs typeface="Calibri"/>
                        </a:rPr>
                        <a:t>Filler</a:t>
                      </a:r>
                    </a:p>
                  </a:txBody>
                  <a:tcPr/>
                </a:tc>
                <a:extLst>
                  <a:ext uri="{0D108BD9-81ED-4DB2-BD59-A6C34878D82A}">
                    <a16:rowId xmlns:a16="http://schemas.microsoft.com/office/drawing/2014/main" val="10000"/>
                  </a:ext>
                </a:extLst>
              </a:tr>
              <a:tr h="579120">
                <a:tc>
                  <a:txBody>
                    <a:bodyPr/>
                    <a:lstStyle/>
                    <a:p>
                      <a:r>
                        <a:rPr lang="en-US" sz="3200" dirty="0">
                          <a:latin typeface="Calibri"/>
                          <a:cs typeface="Calibri"/>
                        </a:rPr>
                        <a:t>PERSON</a:t>
                      </a:r>
                    </a:p>
                  </a:txBody>
                  <a:tcPr/>
                </a:tc>
                <a:tc>
                  <a:txBody>
                    <a:bodyPr/>
                    <a:lstStyle/>
                    <a:p>
                      <a:r>
                        <a:rPr lang="en-US" sz="3200" dirty="0">
                          <a:latin typeface="Calibri"/>
                          <a:cs typeface="Calibri"/>
                        </a:rPr>
                        <a:t>Chris</a:t>
                      </a:r>
                    </a:p>
                  </a:txBody>
                  <a:tcPr/>
                </a:tc>
                <a:extLst>
                  <a:ext uri="{0D108BD9-81ED-4DB2-BD59-A6C34878D82A}">
                    <a16:rowId xmlns:a16="http://schemas.microsoft.com/office/drawing/2014/main" val="10001"/>
                  </a:ext>
                </a:extLst>
              </a:tr>
              <a:tr h="579120">
                <a:tc>
                  <a:txBody>
                    <a:bodyPr/>
                    <a:lstStyle/>
                    <a:p>
                      <a:r>
                        <a:rPr lang="en-US" sz="3200" dirty="0">
                          <a:latin typeface="Calibri"/>
                          <a:cs typeface="Calibri"/>
                        </a:rPr>
                        <a:t>TIME</a:t>
                      </a:r>
                    </a:p>
                  </a:txBody>
                  <a:tcPr/>
                </a:tc>
                <a:tc>
                  <a:txBody>
                    <a:bodyPr/>
                    <a:lstStyle/>
                    <a:p>
                      <a:r>
                        <a:rPr lang="en-US" sz="3200" dirty="0">
                          <a:solidFill>
                            <a:srgbClr val="FF0000"/>
                          </a:solidFill>
                          <a:latin typeface="Calibri"/>
                          <a:cs typeface="Calibri"/>
                        </a:rPr>
                        <a:t>11:30 a.m.</a:t>
                      </a:r>
                    </a:p>
                  </a:txBody>
                  <a:tcPr/>
                </a:tc>
                <a:extLst>
                  <a:ext uri="{0D108BD9-81ED-4DB2-BD59-A6C34878D82A}">
                    <a16:rowId xmlns:a16="http://schemas.microsoft.com/office/drawing/2014/main" val="10002"/>
                  </a:ext>
                </a:extLst>
              </a:tr>
              <a:tr h="579120">
                <a:tc>
                  <a:txBody>
                    <a:bodyPr/>
                    <a:lstStyle/>
                    <a:p>
                      <a:r>
                        <a:rPr lang="en-US" sz="3200" dirty="0">
                          <a:latin typeface="Calibri"/>
                          <a:cs typeface="Calibri"/>
                        </a:rPr>
                        <a:t>ROOM</a:t>
                      </a:r>
                    </a:p>
                  </a:txBody>
                  <a:tcPr/>
                </a:tc>
                <a:tc>
                  <a:txBody>
                    <a:bodyPr/>
                    <a:lstStyle/>
                    <a:p>
                      <a:r>
                        <a:rPr lang="en-US" sz="3200" dirty="0">
                          <a:latin typeface="Calibri"/>
                          <a:cs typeface="Calibri"/>
                        </a:rPr>
                        <a:t>Gates 104</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145918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92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927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4355-CDE8-8F46-B524-C751F4D39174}"/>
              </a:ext>
            </a:extLst>
          </p:cNvPr>
          <p:cNvSpPr>
            <a:spLocks noGrp="1"/>
          </p:cNvSpPr>
          <p:nvPr>
            <p:ph type="title"/>
          </p:nvPr>
        </p:nvSpPr>
        <p:spPr/>
        <p:txBody>
          <a:bodyPr>
            <a:normAutofit fontScale="90000"/>
          </a:bodyPr>
          <a:lstStyle/>
          <a:p>
            <a:r>
              <a:rPr lang="en-US" dirty="0"/>
              <a:t>More fine-grained metrics: User Satisfaction Survey</a:t>
            </a:r>
          </a:p>
        </p:txBody>
      </p:sp>
      <p:pic>
        <p:nvPicPr>
          <p:cNvPr id="5" name="Content Placeholder 4">
            <a:extLst>
              <a:ext uri="{FF2B5EF4-FFF2-40B4-BE49-F238E27FC236}">
                <a16:creationId xmlns:a16="http://schemas.microsoft.com/office/drawing/2014/main" id="{146B13F8-C1E9-2046-8145-6D824DD0A138}"/>
              </a:ext>
            </a:extLst>
          </p:cNvPr>
          <p:cNvPicPr>
            <a:picLocks noGrp="1" noChangeAspect="1"/>
          </p:cNvPicPr>
          <p:nvPr>
            <p:ph idx="1"/>
          </p:nvPr>
        </p:nvPicPr>
        <p:blipFill>
          <a:blip r:embed="rId3"/>
          <a:srcRect/>
          <a:stretch/>
        </p:blipFill>
        <p:spPr>
          <a:xfrm>
            <a:off x="381000" y="2514600"/>
            <a:ext cx="11777133" cy="3189639"/>
          </a:xfrm>
        </p:spPr>
      </p:pic>
      <p:sp>
        <p:nvSpPr>
          <p:cNvPr id="6" name="TextBox 5">
            <a:extLst>
              <a:ext uri="{FF2B5EF4-FFF2-40B4-BE49-F238E27FC236}">
                <a16:creationId xmlns:a16="http://schemas.microsoft.com/office/drawing/2014/main" id="{F39FEEAC-1C12-7349-AD33-2106D279E794}"/>
              </a:ext>
            </a:extLst>
          </p:cNvPr>
          <p:cNvSpPr txBox="1"/>
          <p:nvPr/>
        </p:nvSpPr>
        <p:spPr>
          <a:xfrm>
            <a:off x="1981199" y="1295400"/>
            <a:ext cx="8153401" cy="584775"/>
          </a:xfrm>
          <a:prstGeom prst="rect">
            <a:avLst/>
          </a:prstGeom>
          <a:noFill/>
        </p:spPr>
        <p:txBody>
          <a:bodyPr wrap="square" rtlCol="0">
            <a:spAutoFit/>
          </a:bodyPr>
          <a:lstStyle/>
          <a:p>
            <a:r>
              <a:rPr lang="en-US" dirty="0"/>
              <a:t>Walker, Marilyn, Candace </a:t>
            </a:r>
            <a:r>
              <a:rPr lang="en-US" dirty="0" err="1"/>
              <a:t>Kamm</a:t>
            </a:r>
            <a:r>
              <a:rPr lang="en-US" dirty="0"/>
              <a:t>, and Diane </a:t>
            </a:r>
            <a:r>
              <a:rPr lang="en-US" dirty="0" err="1"/>
              <a:t>Litman</a:t>
            </a:r>
            <a:r>
              <a:rPr lang="en-US" dirty="0"/>
              <a:t>. "Towards developing general models of usability with PARADISE." </a:t>
            </a:r>
            <a:r>
              <a:rPr lang="en-US" i="1" dirty="0"/>
              <a:t>Natural Language Engineering</a:t>
            </a:r>
            <a:r>
              <a:rPr lang="en-US" dirty="0"/>
              <a:t> 6, no. 3 &amp; 4 (2000): 363-377.</a:t>
            </a: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9626167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714E3-84D9-A24E-B0EC-D2215AFBA582}"/>
              </a:ext>
            </a:extLst>
          </p:cNvPr>
          <p:cNvSpPr>
            <a:spLocks noGrp="1"/>
          </p:cNvSpPr>
          <p:nvPr>
            <p:ph type="title"/>
          </p:nvPr>
        </p:nvSpPr>
        <p:spPr/>
        <p:txBody>
          <a:bodyPr/>
          <a:lstStyle/>
          <a:p>
            <a:r>
              <a:rPr lang="en-US" dirty="0"/>
              <a:t>Other Heuristics</a:t>
            </a:r>
          </a:p>
        </p:txBody>
      </p:sp>
      <p:sp>
        <p:nvSpPr>
          <p:cNvPr id="3" name="Content Placeholder 2">
            <a:extLst>
              <a:ext uri="{FF2B5EF4-FFF2-40B4-BE49-F238E27FC236}">
                <a16:creationId xmlns:a16="http://schemas.microsoft.com/office/drawing/2014/main" id="{6122BCDC-9B92-D44C-9C78-6E628C014195}"/>
              </a:ext>
            </a:extLst>
          </p:cNvPr>
          <p:cNvSpPr>
            <a:spLocks noGrp="1"/>
          </p:cNvSpPr>
          <p:nvPr>
            <p:ph idx="1"/>
          </p:nvPr>
        </p:nvSpPr>
        <p:spPr>
          <a:xfrm>
            <a:off x="1097283" y="1600200"/>
            <a:ext cx="10866119" cy="4572000"/>
          </a:xfrm>
        </p:spPr>
        <p:txBody>
          <a:bodyPr/>
          <a:lstStyle/>
          <a:p>
            <a:r>
              <a:rPr lang="en-US" b="1" dirty="0"/>
              <a:t>Efficiency cost</a:t>
            </a:r>
            <a:r>
              <a:rPr lang="en-US" dirty="0"/>
              <a:t>: </a:t>
            </a:r>
          </a:p>
          <a:p>
            <a:pPr marL="457178" indent="-457178">
              <a:buFont typeface="Arial" panose="020B0604020202020204" pitchFamily="34" charset="0"/>
              <a:buChar char="•"/>
            </a:pPr>
            <a:r>
              <a:rPr lang="en-US" dirty="0"/>
              <a:t>total elapsed time for the dialogue in seconds, </a:t>
            </a:r>
          </a:p>
          <a:p>
            <a:pPr marL="457178" indent="-457178">
              <a:buFont typeface="Arial" panose="020B0604020202020204" pitchFamily="34" charset="0"/>
              <a:buChar char="•"/>
            </a:pPr>
            <a:r>
              <a:rPr lang="en-US" dirty="0"/>
              <a:t>the number of total turns or of system turns</a:t>
            </a:r>
          </a:p>
          <a:p>
            <a:pPr marL="457178" indent="-457178">
              <a:buFont typeface="Arial" panose="020B0604020202020204" pitchFamily="34" charset="0"/>
              <a:buChar char="•"/>
            </a:pPr>
            <a:r>
              <a:rPr lang="en-US" dirty="0"/>
              <a:t>total number of queries </a:t>
            </a:r>
          </a:p>
          <a:p>
            <a:pPr marL="457178" indent="-457178">
              <a:buFont typeface="Arial" panose="020B0604020202020204" pitchFamily="34" charset="0"/>
              <a:buChar char="•"/>
            </a:pPr>
            <a:r>
              <a:rPr lang="en-US" dirty="0"/>
              <a:t>“turn correction ratio”: % of turns that were used to correct errors</a:t>
            </a:r>
          </a:p>
          <a:p>
            <a:r>
              <a:rPr lang="en-US" b="1" dirty="0"/>
              <a:t>Quality cost</a:t>
            </a:r>
            <a:r>
              <a:rPr lang="en-US" dirty="0"/>
              <a:t>: </a:t>
            </a:r>
          </a:p>
          <a:p>
            <a:pPr marL="457178" indent="-457178">
              <a:buFont typeface="Arial" panose="020B0604020202020204" pitchFamily="34" charset="0"/>
              <a:buChar char="•"/>
            </a:pPr>
            <a:r>
              <a:rPr lang="en-US" dirty="0"/>
              <a:t>number of ASR rejection prompts. </a:t>
            </a:r>
          </a:p>
          <a:p>
            <a:pPr marL="457178" indent="-457178">
              <a:buFont typeface="Arial" panose="020B0604020202020204" pitchFamily="34" charset="0"/>
              <a:buChar char="•"/>
            </a:pPr>
            <a:r>
              <a:rPr lang="en-US" dirty="0"/>
              <a:t>number of times the user had to barge in</a:t>
            </a:r>
          </a:p>
          <a:p>
            <a:endParaRPr lang="en-US" dirty="0"/>
          </a:p>
          <a:p>
            <a:endParaRPr lang="en-US" dirty="0"/>
          </a:p>
        </p:txBody>
      </p:sp>
    </p:spTree>
    <p:extLst>
      <p:ext uri="{BB962C8B-B14F-4D97-AF65-F5344CB8AC3E}">
        <p14:creationId xmlns:p14="http://schemas.microsoft.com/office/powerpoint/2010/main" val="407851928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Evaluating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79269543"/>
      </p:ext>
    </p:extLst>
  </p:cSld>
  <p:clrMapOvr>
    <a:masterClrMapping/>
  </p:clrMapOvr>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Design and Ethical Issues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278755015"/>
      </p:ext>
    </p:extLst>
  </p:cSld>
  <p:clrMapOvr>
    <a:masterClrMapping/>
  </p:clrMapOvr>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56963"/>
            <a:ext cx="10058400" cy="907196"/>
          </a:xfrm>
        </p:spPr>
        <p:txBody>
          <a:bodyPr>
            <a:normAutofit/>
          </a:bodyPr>
          <a:lstStyle/>
          <a:p>
            <a:r>
              <a:rPr lang="en-US" dirty="0"/>
              <a:t>Dialog System Design: User-centered Design</a:t>
            </a:r>
          </a:p>
        </p:txBody>
      </p:sp>
      <p:sp>
        <p:nvSpPr>
          <p:cNvPr id="3" name="Content Placeholder 2"/>
          <p:cNvSpPr>
            <a:spLocks noGrp="1"/>
          </p:cNvSpPr>
          <p:nvPr>
            <p:ph idx="1"/>
          </p:nvPr>
        </p:nvSpPr>
        <p:spPr>
          <a:xfrm>
            <a:off x="609600" y="1524000"/>
            <a:ext cx="6400800" cy="4549170"/>
          </a:xfrm>
        </p:spPr>
        <p:txBody>
          <a:bodyPr>
            <a:normAutofit/>
          </a:bodyPr>
          <a:lstStyle/>
          <a:p>
            <a:pPr marL="514326" indent="-514326">
              <a:buFont typeface="+mj-lt"/>
              <a:buAutoNum type="arabicPeriod"/>
            </a:pPr>
            <a:r>
              <a:rPr lang="en-US" sz="3600" dirty="0"/>
              <a:t>Study the users and task</a:t>
            </a:r>
          </a:p>
          <a:p>
            <a:pPr marL="917575" indent="-400050">
              <a:buFont typeface="Arial" panose="020B0604020202020204" pitchFamily="34" charset="0"/>
              <a:buChar char="•"/>
            </a:pPr>
            <a:r>
              <a:rPr lang="en-US" sz="3600" dirty="0"/>
              <a:t>value-sensitive design</a:t>
            </a:r>
          </a:p>
          <a:p>
            <a:pPr marL="517525" indent="-517525">
              <a:buFont typeface="+mj-lt"/>
              <a:buAutoNum type="arabicPeriod" startAt="2"/>
            </a:pPr>
            <a:r>
              <a:rPr lang="en-US" sz="3600" dirty="0"/>
              <a:t>Build simulations</a:t>
            </a:r>
          </a:p>
          <a:p>
            <a:pPr marL="844550" lvl="1" indent="-327025">
              <a:buFont typeface="Arial" panose="020B0604020202020204" pitchFamily="34" charset="0"/>
              <a:buChar char="•"/>
            </a:pPr>
            <a:r>
              <a:rPr lang="en-US" sz="3600" dirty="0"/>
              <a:t> </a:t>
            </a:r>
            <a:r>
              <a:rPr lang="en-US" sz="3600" b="1" dirty="0"/>
              <a:t>Wizard of Oz </a:t>
            </a:r>
            <a:r>
              <a:rPr lang="en-US" sz="3600" dirty="0"/>
              <a:t>study</a:t>
            </a:r>
          </a:p>
          <a:p>
            <a:pPr marL="514326" indent="-514326">
              <a:buFont typeface="+mj-lt"/>
              <a:buAutoNum type="arabicPeriod" startAt="2"/>
            </a:pPr>
            <a:r>
              <a:rPr lang="en-US" sz="3600" dirty="0"/>
              <a:t>Iteratively test design on users</a:t>
            </a:r>
          </a:p>
        </p:txBody>
      </p:sp>
      <p:sp>
        <p:nvSpPr>
          <p:cNvPr id="4" name="TextBox 3"/>
          <p:cNvSpPr txBox="1"/>
          <p:nvPr/>
        </p:nvSpPr>
        <p:spPr>
          <a:xfrm>
            <a:off x="8305802" y="924891"/>
            <a:ext cx="184731" cy="461665"/>
          </a:xfrm>
          <a:prstGeom prst="rect">
            <a:avLst/>
          </a:prstGeom>
          <a:noFill/>
        </p:spPr>
        <p:txBody>
          <a:bodyPr wrap="none" rtlCol="0">
            <a:spAutoFit/>
          </a:bodyPr>
          <a:lstStyle/>
          <a:p>
            <a:endParaRPr lang="en-US" sz="1200" dirty="0"/>
          </a:p>
          <a:p>
            <a:endParaRPr lang="en-US" sz="12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7600" y="1066800"/>
            <a:ext cx="3962400" cy="5462451"/>
          </a:xfrm>
          <a:prstGeom prst="rect">
            <a:avLst/>
          </a:prstGeom>
        </p:spPr>
      </p:pic>
      <p:sp>
        <p:nvSpPr>
          <p:cNvPr id="6" name="Rectangle 5">
            <a:extLst>
              <a:ext uri="{FF2B5EF4-FFF2-40B4-BE49-F238E27FC236}">
                <a16:creationId xmlns:a16="http://schemas.microsoft.com/office/drawing/2014/main" id="{D799E5EF-4133-514A-BAC3-1FDB2843F89A}"/>
              </a:ext>
            </a:extLst>
          </p:cNvPr>
          <p:cNvSpPr/>
          <p:nvPr/>
        </p:nvSpPr>
        <p:spPr>
          <a:xfrm>
            <a:off x="457200" y="5562600"/>
            <a:ext cx="6705600" cy="1169551"/>
          </a:xfrm>
          <a:prstGeom prst="rect">
            <a:avLst/>
          </a:prstGeom>
        </p:spPr>
        <p:txBody>
          <a:bodyPr wrap="square">
            <a:spAutoFit/>
          </a:bodyPr>
          <a:lstStyle/>
          <a:p>
            <a:r>
              <a:rPr lang="en-US" sz="1400" dirty="0"/>
              <a:t>Gould, John D., and Clayton Lewis. "Designing for usability: key principles and what designers think." </a:t>
            </a:r>
            <a:r>
              <a:rPr lang="en-US" sz="1400" i="1" dirty="0"/>
              <a:t>Communications of the ACM</a:t>
            </a:r>
            <a:r>
              <a:rPr lang="en-US" sz="1400" dirty="0"/>
              <a:t> 28, no. 3 (1985): 300-311.</a:t>
            </a:r>
          </a:p>
          <a:p>
            <a:endParaRPr lang="en-US" sz="1400" dirty="0"/>
          </a:p>
          <a:p>
            <a:r>
              <a:rPr lang="en-US" sz="1400" dirty="0"/>
              <a:t>Bender, Emily M., and </a:t>
            </a:r>
            <a:r>
              <a:rPr lang="en-US" sz="1400" dirty="0" err="1"/>
              <a:t>Batya</a:t>
            </a:r>
            <a:r>
              <a:rPr lang="en-US" sz="1400" dirty="0"/>
              <a:t> Friedman. "Data statements for natural language processing: Toward mitigating system bias and enabling better science." TACL 6 (2018): 587-604.</a:t>
            </a:r>
          </a:p>
        </p:txBody>
      </p:sp>
    </p:spTree>
    <p:extLst>
      <p:ext uri="{BB962C8B-B14F-4D97-AF65-F5344CB8AC3E}">
        <p14:creationId xmlns:p14="http://schemas.microsoft.com/office/powerpoint/2010/main" val="487633216"/>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71AA5-5D32-FC4A-94C4-8E54AA03BF9F}"/>
              </a:ext>
            </a:extLst>
          </p:cNvPr>
          <p:cNvSpPr>
            <a:spLocks noGrp="1"/>
          </p:cNvSpPr>
          <p:nvPr>
            <p:ph type="title"/>
          </p:nvPr>
        </p:nvSpPr>
        <p:spPr/>
        <p:txBody>
          <a:bodyPr/>
          <a:lstStyle/>
          <a:p>
            <a:r>
              <a:rPr lang="en-US" dirty="0"/>
              <a:t>Ethical design</a:t>
            </a:r>
          </a:p>
        </p:txBody>
      </p:sp>
      <p:sp>
        <p:nvSpPr>
          <p:cNvPr id="3" name="Content Placeholder 2">
            <a:extLst>
              <a:ext uri="{FF2B5EF4-FFF2-40B4-BE49-F238E27FC236}">
                <a16:creationId xmlns:a16="http://schemas.microsoft.com/office/drawing/2014/main" id="{970256D5-0275-DD45-BFB3-A916582F51BE}"/>
              </a:ext>
            </a:extLst>
          </p:cNvPr>
          <p:cNvSpPr>
            <a:spLocks noGrp="1"/>
          </p:cNvSpPr>
          <p:nvPr>
            <p:ph idx="1"/>
          </p:nvPr>
        </p:nvSpPr>
        <p:spPr>
          <a:xfrm>
            <a:off x="1097285" y="1600200"/>
            <a:ext cx="6979919" cy="4800600"/>
          </a:xfrm>
        </p:spPr>
        <p:txBody>
          <a:bodyPr>
            <a:normAutofit/>
          </a:bodyPr>
          <a:lstStyle/>
          <a:p>
            <a:r>
              <a:rPr lang="en-US" dirty="0"/>
              <a:t>Ethical issues have long been known to be crucial in artificial agents</a:t>
            </a:r>
          </a:p>
          <a:p>
            <a:r>
              <a:rPr lang="en-US" dirty="0"/>
              <a:t>Mary Shelley's </a:t>
            </a:r>
            <a:r>
              <a:rPr lang="en-US" i="1" dirty="0"/>
              <a:t>Frankenstein</a:t>
            </a:r>
          </a:p>
          <a:p>
            <a:pPr marL="457178" indent="-457178">
              <a:buFont typeface="Arial" panose="020B0604020202020204" pitchFamily="34" charset="0"/>
              <a:buChar char="•"/>
            </a:pPr>
            <a:r>
              <a:rPr lang="en-US" dirty="0"/>
              <a:t>creating agents without a consideration of ethical and humanistic concerns </a:t>
            </a:r>
          </a:p>
          <a:p>
            <a:r>
              <a:rPr lang="en-US" dirty="0"/>
              <a:t>Ethical issues:</a:t>
            </a:r>
          </a:p>
          <a:p>
            <a:pPr marL="457178" indent="-457178">
              <a:buFont typeface="Arial" panose="020B0604020202020204" pitchFamily="34" charset="0"/>
              <a:buChar char="•"/>
            </a:pPr>
            <a:r>
              <a:rPr lang="en-US" b="1" dirty="0"/>
              <a:t>Safety</a:t>
            </a:r>
            <a:r>
              <a:rPr lang="en-US" dirty="0"/>
              <a:t>:  Systems abusing users, distracting drivers, or giving bad medical advice</a:t>
            </a:r>
          </a:p>
          <a:p>
            <a:pPr marL="457178" indent="-457178">
              <a:buFont typeface="Arial" panose="020B0604020202020204" pitchFamily="34" charset="0"/>
              <a:buChar char="•"/>
            </a:pPr>
            <a:r>
              <a:rPr lang="en-US" b="1" dirty="0"/>
              <a:t>Representational harm</a:t>
            </a:r>
            <a:r>
              <a:rPr lang="en-US" dirty="0"/>
              <a:t>: Systems demeaning particular social groups</a:t>
            </a:r>
          </a:p>
          <a:p>
            <a:pPr marL="457178" indent="-457178">
              <a:buFont typeface="Arial" panose="020B0604020202020204" pitchFamily="34" charset="0"/>
              <a:buChar char="•"/>
            </a:pPr>
            <a:r>
              <a:rPr lang="en-US" b="1" dirty="0"/>
              <a:t>Privacy</a:t>
            </a:r>
            <a:r>
              <a:rPr lang="en-US" dirty="0"/>
              <a:t>: Information Leakage </a:t>
            </a:r>
          </a:p>
          <a:p>
            <a:endParaRPr lang="en-US" dirty="0"/>
          </a:p>
          <a:p>
            <a:endParaRPr lang="en-US" dirty="0"/>
          </a:p>
        </p:txBody>
      </p:sp>
      <p:pic>
        <p:nvPicPr>
          <p:cNvPr id="5" name="Picture 4">
            <a:extLst>
              <a:ext uri="{FF2B5EF4-FFF2-40B4-BE49-F238E27FC236}">
                <a16:creationId xmlns:a16="http://schemas.microsoft.com/office/drawing/2014/main" id="{36533CED-A6B3-E442-AA76-7B04FBDD35FA}"/>
              </a:ext>
            </a:extLst>
          </p:cNvPr>
          <p:cNvPicPr>
            <a:picLocks noChangeAspect="1"/>
          </p:cNvPicPr>
          <p:nvPr/>
        </p:nvPicPr>
        <p:blipFill>
          <a:blip r:embed="rId3"/>
          <a:stretch>
            <a:fillRect/>
          </a:stretch>
        </p:blipFill>
        <p:spPr>
          <a:xfrm>
            <a:off x="8623302" y="613203"/>
            <a:ext cx="3568700" cy="4381500"/>
          </a:xfrm>
          <a:prstGeom prst="rect">
            <a:avLst/>
          </a:prstGeom>
        </p:spPr>
      </p:pic>
    </p:spTree>
    <p:extLst>
      <p:ext uri="{BB962C8B-B14F-4D97-AF65-F5344CB8AC3E}">
        <p14:creationId xmlns:p14="http://schemas.microsoft.com/office/powerpoint/2010/main" val="227439608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59C19-C51B-664E-BAAC-2D38B8E567DF}"/>
              </a:ext>
            </a:extLst>
          </p:cNvPr>
          <p:cNvSpPr>
            <a:spLocks noGrp="1"/>
          </p:cNvSpPr>
          <p:nvPr>
            <p:ph type="title"/>
          </p:nvPr>
        </p:nvSpPr>
        <p:spPr/>
        <p:txBody>
          <a:bodyPr/>
          <a:lstStyle/>
          <a:p>
            <a:r>
              <a:rPr lang="en-US" dirty="0"/>
              <a:t>Safety</a:t>
            </a:r>
          </a:p>
        </p:txBody>
      </p:sp>
      <p:sp>
        <p:nvSpPr>
          <p:cNvPr id="3" name="Content Placeholder 2">
            <a:extLst>
              <a:ext uri="{FF2B5EF4-FFF2-40B4-BE49-F238E27FC236}">
                <a16:creationId xmlns:a16="http://schemas.microsoft.com/office/drawing/2014/main" id="{09FCD406-C0D3-0B40-940E-48D45C38BCA3}"/>
              </a:ext>
            </a:extLst>
          </p:cNvPr>
          <p:cNvSpPr>
            <a:spLocks noGrp="1"/>
          </p:cNvSpPr>
          <p:nvPr>
            <p:ph idx="1"/>
          </p:nvPr>
        </p:nvSpPr>
        <p:spPr/>
        <p:txBody>
          <a:bodyPr/>
          <a:lstStyle/>
          <a:p>
            <a:r>
              <a:rPr lang="en-US" sz="3600" dirty="0"/>
              <a:t>Chatbots for mental health</a:t>
            </a:r>
          </a:p>
          <a:p>
            <a:pPr lvl="1"/>
            <a:r>
              <a:rPr lang="en-US" sz="3200" dirty="0"/>
              <a:t>Extremely important not to say the wrong thing</a:t>
            </a:r>
          </a:p>
          <a:p>
            <a:r>
              <a:rPr lang="en-US" sz="3600" dirty="0"/>
              <a:t>In-vehicle conversational agents</a:t>
            </a:r>
          </a:p>
          <a:p>
            <a:pPr lvl="1"/>
            <a:r>
              <a:rPr lang="en-US" sz="3200" dirty="0"/>
              <a:t>Must be aware of environment, driver's level of attention</a:t>
            </a:r>
          </a:p>
        </p:txBody>
      </p:sp>
      <p:sp>
        <p:nvSpPr>
          <p:cNvPr id="5" name="TextBox 4">
            <a:extLst>
              <a:ext uri="{FF2B5EF4-FFF2-40B4-BE49-F238E27FC236}">
                <a16:creationId xmlns:a16="http://schemas.microsoft.com/office/drawing/2014/main" id="{EBE10D89-84DA-B844-8F58-5CACD668EDDB}"/>
              </a:ext>
            </a:extLst>
          </p:cNvPr>
          <p:cNvSpPr txBox="1"/>
          <p:nvPr/>
        </p:nvSpPr>
        <p:spPr>
          <a:xfrm>
            <a:off x="5068909" y="5618835"/>
            <a:ext cx="7123091" cy="646331"/>
          </a:xfrm>
          <a:prstGeom prst="rect">
            <a:avLst/>
          </a:prstGeom>
          <a:noFill/>
        </p:spPr>
        <p:txBody>
          <a:bodyPr wrap="square" rtlCol="0">
            <a:spAutoFit/>
          </a:bodyPr>
          <a:lstStyle/>
          <a:p>
            <a:r>
              <a:rPr lang="en-US" sz="1200" dirty="0"/>
              <a:t>Peter Henderson, </a:t>
            </a:r>
            <a:r>
              <a:rPr lang="en-US" sz="1200" dirty="0" err="1"/>
              <a:t>Koustuv</a:t>
            </a:r>
            <a:r>
              <a:rPr lang="en-US" sz="1200" dirty="0"/>
              <a:t> Sinha, Nicolas </a:t>
            </a:r>
            <a:r>
              <a:rPr lang="en-US" sz="1200" dirty="0" err="1"/>
              <a:t>Angelard-Gontier</a:t>
            </a:r>
            <a:r>
              <a:rPr lang="en-US" sz="1200" dirty="0"/>
              <a:t>, Nan Rosemary </a:t>
            </a:r>
            <a:r>
              <a:rPr lang="en-US" sz="1200" dirty="0" err="1"/>
              <a:t>Ke</a:t>
            </a:r>
            <a:r>
              <a:rPr lang="en-US" sz="1200" dirty="0"/>
              <a:t>, Genevieve Fried, Ryan Lowe, and Joelle </a:t>
            </a:r>
            <a:r>
              <a:rPr lang="en-US" sz="1200" dirty="0" err="1"/>
              <a:t>Pineau</a:t>
            </a:r>
            <a:r>
              <a:rPr lang="en-US" sz="1200" dirty="0"/>
              <a:t>. 2018. Ethical Challenges in Data-Driven Dialogue Systems. In 2018 AAAI/ACM Conference on AI, Ethics, and Society (AIES ’18), </a:t>
            </a:r>
            <a:endParaRPr lang="en-US" sz="1800" dirty="0"/>
          </a:p>
        </p:txBody>
      </p:sp>
    </p:spTree>
    <p:extLst>
      <p:ext uri="{BB962C8B-B14F-4D97-AF65-F5344CB8AC3E}">
        <p14:creationId xmlns:p14="http://schemas.microsoft.com/office/powerpoint/2010/main" val="193504217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826AA-7CCC-3746-9729-AE0AF6E0E62F}"/>
              </a:ext>
            </a:extLst>
          </p:cNvPr>
          <p:cNvSpPr>
            <a:spLocks noGrp="1"/>
          </p:cNvSpPr>
          <p:nvPr>
            <p:ph type="title"/>
          </p:nvPr>
        </p:nvSpPr>
        <p:spPr>
          <a:xfrm>
            <a:off x="1097280" y="159603"/>
            <a:ext cx="10789920" cy="907196"/>
          </a:xfrm>
        </p:spPr>
        <p:txBody>
          <a:bodyPr>
            <a:noAutofit/>
          </a:bodyPr>
          <a:lstStyle/>
          <a:p>
            <a:r>
              <a:rPr lang="en-US" sz="3600" dirty="0"/>
              <a:t>Abuse and Representation Harm: The case of Microsoft Tay</a:t>
            </a:r>
          </a:p>
        </p:txBody>
      </p:sp>
      <p:sp>
        <p:nvSpPr>
          <p:cNvPr id="3" name="Content Placeholder 2">
            <a:extLst>
              <a:ext uri="{FF2B5EF4-FFF2-40B4-BE49-F238E27FC236}">
                <a16:creationId xmlns:a16="http://schemas.microsoft.com/office/drawing/2014/main" id="{EE13E9A2-FCE6-3149-ADF1-E7295859A4A3}"/>
              </a:ext>
            </a:extLst>
          </p:cNvPr>
          <p:cNvSpPr>
            <a:spLocks noGrp="1"/>
          </p:cNvSpPr>
          <p:nvPr>
            <p:ph idx="1"/>
          </p:nvPr>
        </p:nvSpPr>
        <p:spPr>
          <a:xfrm>
            <a:off x="1371600" y="1803400"/>
            <a:ext cx="10515600" cy="4902200"/>
          </a:xfrm>
        </p:spPr>
        <p:txBody>
          <a:bodyPr>
            <a:normAutofit/>
          </a:bodyPr>
          <a:lstStyle/>
          <a:p>
            <a:r>
              <a:rPr lang="en-US" sz="3600" dirty="0"/>
              <a:t>Experimental Twitter chatbot launched in 2016</a:t>
            </a:r>
          </a:p>
          <a:p>
            <a:pPr lvl="1"/>
            <a:r>
              <a:rPr lang="en-US" sz="3200" dirty="0"/>
              <a:t>given the profile personality of an 18- to 24-year-old American woman</a:t>
            </a:r>
          </a:p>
          <a:p>
            <a:pPr lvl="1"/>
            <a:r>
              <a:rPr lang="en-US" sz="3200" dirty="0"/>
              <a:t>could share horoscopes, tell jokes, </a:t>
            </a:r>
          </a:p>
          <a:p>
            <a:pPr lvl="1"/>
            <a:r>
              <a:rPr lang="en-US" sz="3200" dirty="0"/>
              <a:t>asked people to send selfies</a:t>
            </a:r>
          </a:p>
          <a:p>
            <a:pPr lvl="1"/>
            <a:r>
              <a:rPr lang="en-US" sz="3200" dirty="0"/>
              <a:t>used informal language, slang, emojis, and GIFs, </a:t>
            </a:r>
          </a:p>
          <a:p>
            <a:pPr lvl="1"/>
            <a:r>
              <a:rPr lang="en-US" sz="3200" dirty="0"/>
              <a:t>Designed to learn from users (IR-based) </a:t>
            </a:r>
          </a:p>
        </p:txBody>
      </p:sp>
    </p:spTree>
    <p:extLst>
      <p:ext uri="{BB962C8B-B14F-4D97-AF65-F5344CB8AC3E}">
        <p14:creationId xmlns:p14="http://schemas.microsoft.com/office/powerpoint/2010/main" val="1136584113"/>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826AA-7CCC-3746-9729-AE0AF6E0E62F}"/>
              </a:ext>
            </a:extLst>
          </p:cNvPr>
          <p:cNvSpPr>
            <a:spLocks noGrp="1"/>
          </p:cNvSpPr>
          <p:nvPr>
            <p:ph type="title"/>
          </p:nvPr>
        </p:nvSpPr>
        <p:spPr/>
        <p:txBody>
          <a:bodyPr/>
          <a:lstStyle/>
          <a:p>
            <a:r>
              <a:rPr lang="en-US" dirty="0"/>
              <a:t>The case of Microsoft Tay</a:t>
            </a:r>
          </a:p>
        </p:txBody>
      </p:sp>
      <p:sp>
        <p:nvSpPr>
          <p:cNvPr id="3" name="Content Placeholder 2">
            <a:extLst>
              <a:ext uri="{FF2B5EF4-FFF2-40B4-BE49-F238E27FC236}">
                <a16:creationId xmlns:a16="http://schemas.microsoft.com/office/drawing/2014/main" id="{EE13E9A2-FCE6-3149-ADF1-E7295859A4A3}"/>
              </a:ext>
            </a:extLst>
          </p:cNvPr>
          <p:cNvSpPr>
            <a:spLocks noGrp="1"/>
          </p:cNvSpPr>
          <p:nvPr>
            <p:ph idx="1"/>
          </p:nvPr>
        </p:nvSpPr>
        <p:spPr>
          <a:xfrm>
            <a:off x="1097280" y="1600200"/>
            <a:ext cx="10789920" cy="4419600"/>
          </a:xfrm>
        </p:spPr>
        <p:txBody>
          <a:bodyPr/>
          <a:lstStyle/>
          <a:p>
            <a:r>
              <a:rPr lang="en-US" sz="3200" dirty="0"/>
              <a:t>Immediately Tay turned offensive and abusive</a:t>
            </a:r>
          </a:p>
          <a:p>
            <a:pPr lvl="1"/>
            <a:r>
              <a:rPr lang="en-US" sz="3200" dirty="0"/>
              <a:t>Obscene and inflammatory tweets</a:t>
            </a:r>
          </a:p>
          <a:p>
            <a:pPr lvl="1"/>
            <a:r>
              <a:rPr lang="en-US" sz="3200" dirty="0"/>
              <a:t>Nazi propaganda, conspiracy theories</a:t>
            </a:r>
          </a:p>
          <a:p>
            <a:pPr lvl="1"/>
            <a:r>
              <a:rPr lang="en-US" sz="3200" dirty="0"/>
              <a:t>Began harassing women online</a:t>
            </a:r>
          </a:p>
          <a:p>
            <a:pPr lvl="1"/>
            <a:r>
              <a:rPr lang="en-US" sz="3200" dirty="0"/>
              <a:t>Reflecting racism and misogyny of Twitter users</a:t>
            </a:r>
          </a:p>
          <a:p>
            <a:r>
              <a:rPr lang="en-US" sz="3200" dirty="0"/>
              <a:t>Microsoft took Tay down after 16 hours</a:t>
            </a:r>
          </a:p>
          <a:p>
            <a:r>
              <a:rPr lang="en-US" sz="3600" dirty="0"/>
              <a:t>Lessons:</a:t>
            </a:r>
          </a:p>
          <a:p>
            <a:pPr lvl="1"/>
            <a:r>
              <a:rPr lang="en-US" sz="3200" dirty="0"/>
              <a:t>User response must be considered in the design phase</a:t>
            </a:r>
          </a:p>
          <a:p>
            <a:endParaRPr lang="en-US" sz="3200" dirty="0"/>
          </a:p>
          <a:p>
            <a:pPr lvl="1"/>
            <a:endParaRPr lang="en-US" dirty="0"/>
          </a:p>
          <a:p>
            <a:endParaRPr lang="en-US" dirty="0"/>
          </a:p>
        </p:txBody>
      </p:sp>
      <p:sp>
        <p:nvSpPr>
          <p:cNvPr id="5" name="TextBox 4">
            <a:extLst>
              <a:ext uri="{FF2B5EF4-FFF2-40B4-BE49-F238E27FC236}">
                <a16:creationId xmlns:a16="http://schemas.microsoft.com/office/drawing/2014/main" id="{5ED202F8-27BD-504C-80E2-2385D309195D}"/>
              </a:ext>
            </a:extLst>
          </p:cNvPr>
          <p:cNvSpPr txBox="1"/>
          <p:nvPr/>
        </p:nvSpPr>
        <p:spPr>
          <a:xfrm>
            <a:off x="4724400" y="6396335"/>
            <a:ext cx="7038304" cy="461665"/>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Gina Neff and Peter Nagy 2016. Talking to Bots: Symbiotic Agency and the Case of Tay. </a:t>
            </a:r>
            <a:r>
              <a:rPr lang="en-US" sz="1200" i="1" dirty="0">
                <a:latin typeface="Calibri" panose="020F0502020204030204" pitchFamily="34" charset="0"/>
                <a:cs typeface="Calibri" panose="020F0502020204030204" pitchFamily="34" charset="0"/>
              </a:rPr>
              <a:t>International Journal of Communication </a:t>
            </a:r>
            <a:r>
              <a:rPr lang="en-US" sz="1200" dirty="0">
                <a:latin typeface="Calibri" panose="020F0502020204030204" pitchFamily="34" charset="0"/>
                <a:cs typeface="Calibri" panose="020F0502020204030204" pitchFamily="34" charset="0"/>
              </a:rPr>
              <a:t>10(2016), 4915–4931 </a:t>
            </a:r>
          </a:p>
        </p:txBody>
      </p:sp>
    </p:spTree>
    <p:extLst>
      <p:ext uri="{BB962C8B-B14F-4D97-AF65-F5344CB8AC3E}">
        <p14:creationId xmlns:p14="http://schemas.microsoft.com/office/powerpoint/2010/main" val="287957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ChangeArrowheads="1"/>
          </p:cNvSpPr>
          <p:nvPr/>
        </p:nvSpPr>
        <p:spPr bwMode="auto">
          <a:xfrm>
            <a:off x="5681666" y="603251"/>
            <a:ext cx="18473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endParaRPr lang="en-US" sz="1200"/>
          </a:p>
        </p:txBody>
      </p:sp>
      <p:pic>
        <p:nvPicPr>
          <p:cNvPr id="51204" name="Picture 5"/>
          <p:cNvPicPr>
            <a:picLocks noChangeAspect="1"/>
          </p:cNvPicPr>
          <p:nvPr/>
        </p:nvPicPr>
        <p:blipFill>
          <a:blip r:embed="rId3"/>
          <a:srcRect/>
          <a:stretch/>
        </p:blipFill>
        <p:spPr bwMode="auto">
          <a:xfrm>
            <a:off x="2362203" y="-8148"/>
            <a:ext cx="8305799" cy="69298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Rectangle 1">
            <a:extLst>
              <a:ext uri="{FF2B5EF4-FFF2-40B4-BE49-F238E27FC236}">
                <a16:creationId xmlns:a16="http://schemas.microsoft.com/office/drawing/2014/main" id="{70F893A7-80D1-4749-96D6-4DD70A3FBABD}"/>
              </a:ext>
            </a:extLst>
          </p:cNvPr>
          <p:cNvSpPr/>
          <p:nvPr/>
        </p:nvSpPr>
        <p:spPr bwMode="auto">
          <a:xfrm>
            <a:off x="2971800" y="4495800"/>
            <a:ext cx="914400" cy="304800"/>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
        <p:nvSpPr>
          <p:cNvPr id="7" name="Rectangle 6">
            <a:extLst>
              <a:ext uri="{FF2B5EF4-FFF2-40B4-BE49-F238E27FC236}">
                <a16:creationId xmlns:a16="http://schemas.microsoft.com/office/drawing/2014/main" id="{755937EA-83F2-C942-AE38-CC28163B19F0}"/>
              </a:ext>
            </a:extLst>
          </p:cNvPr>
          <p:cNvSpPr/>
          <p:nvPr/>
        </p:nvSpPr>
        <p:spPr bwMode="auto">
          <a:xfrm>
            <a:off x="2995247" y="2692400"/>
            <a:ext cx="7702063" cy="896112"/>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Tree>
    <p:extLst>
      <p:ext uri="{BB962C8B-B14F-4D97-AF65-F5344CB8AC3E}">
        <p14:creationId xmlns:p14="http://schemas.microsoft.com/office/powerpoint/2010/main" val="371437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C49F9-2C06-8F46-844F-B19E21188B4C}"/>
              </a:ext>
            </a:extLst>
          </p:cNvPr>
          <p:cNvSpPr>
            <a:spLocks noGrp="1"/>
          </p:cNvSpPr>
          <p:nvPr>
            <p:ph type="title"/>
          </p:nvPr>
        </p:nvSpPr>
        <p:spPr>
          <a:xfrm>
            <a:off x="914400" y="228600"/>
            <a:ext cx="9448800" cy="990600"/>
          </a:xfrm>
        </p:spPr>
        <p:txBody>
          <a:bodyPr/>
          <a:lstStyle/>
          <a:p>
            <a:r>
              <a:rPr lang="en-US" dirty="0"/>
              <a:t>Bias in training datasets</a:t>
            </a:r>
          </a:p>
        </p:txBody>
      </p:sp>
      <p:sp>
        <p:nvSpPr>
          <p:cNvPr id="3" name="Content Placeholder 2">
            <a:extLst>
              <a:ext uri="{FF2B5EF4-FFF2-40B4-BE49-F238E27FC236}">
                <a16:creationId xmlns:a16="http://schemas.microsoft.com/office/drawing/2014/main" id="{196310C6-25D0-294E-B0D0-6DE072A1B7A3}"/>
              </a:ext>
            </a:extLst>
          </p:cNvPr>
          <p:cNvSpPr>
            <a:spLocks noGrp="1"/>
          </p:cNvSpPr>
          <p:nvPr>
            <p:ph idx="1"/>
          </p:nvPr>
        </p:nvSpPr>
        <p:spPr>
          <a:xfrm>
            <a:off x="914400" y="1524000"/>
            <a:ext cx="10668000" cy="4191000"/>
          </a:xfrm>
        </p:spPr>
        <p:txBody>
          <a:bodyPr>
            <a:normAutofit/>
          </a:bodyPr>
          <a:lstStyle/>
          <a:p>
            <a:r>
              <a:rPr lang="en-US" sz="3600" dirty="0"/>
              <a:t>Henderson </a:t>
            </a:r>
            <a:r>
              <a:rPr lang="en-US" sz="3600" i="1" dirty="0"/>
              <a:t>et al. </a:t>
            </a:r>
            <a:r>
              <a:rPr lang="en-US" sz="3600" dirty="0"/>
              <a:t>ran hate-speech and bias detectors on standard training sets for dialogue systems:</a:t>
            </a:r>
          </a:p>
          <a:p>
            <a:pPr lvl="1"/>
            <a:r>
              <a:rPr lang="en-US" sz="3200" dirty="0"/>
              <a:t>Twitter, Reddit, other dialogue datasets</a:t>
            </a:r>
          </a:p>
          <a:p>
            <a:r>
              <a:rPr lang="en-US" sz="3600" dirty="0"/>
              <a:t>Found bias and hate-speech</a:t>
            </a:r>
          </a:p>
          <a:p>
            <a:pPr lvl="1"/>
            <a:r>
              <a:rPr lang="en-US" sz="3200" dirty="0"/>
              <a:t>In training data</a:t>
            </a:r>
          </a:p>
          <a:p>
            <a:pPr lvl="1"/>
            <a:r>
              <a:rPr lang="en-US" sz="3200" dirty="0"/>
              <a:t>In dialogue models trained on the data</a:t>
            </a:r>
          </a:p>
        </p:txBody>
      </p:sp>
      <p:sp>
        <p:nvSpPr>
          <p:cNvPr id="5" name="TextBox 4">
            <a:extLst>
              <a:ext uri="{FF2B5EF4-FFF2-40B4-BE49-F238E27FC236}">
                <a16:creationId xmlns:a16="http://schemas.microsoft.com/office/drawing/2014/main" id="{E36E6F69-2216-C746-A7C3-0AB473FA8D0F}"/>
              </a:ext>
            </a:extLst>
          </p:cNvPr>
          <p:cNvSpPr txBox="1"/>
          <p:nvPr/>
        </p:nvSpPr>
        <p:spPr>
          <a:xfrm>
            <a:off x="4495802" y="5984631"/>
            <a:ext cx="7845380" cy="646331"/>
          </a:xfrm>
          <a:prstGeom prst="rect">
            <a:avLst/>
          </a:prstGeom>
          <a:noFill/>
        </p:spPr>
        <p:txBody>
          <a:bodyPr wrap="square" rtlCol="0">
            <a:spAutoFit/>
          </a:bodyPr>
          <a:lstStyle/>
          <a:p>
            <a:r>
              <a:rPr lang="en-US" sz="1200" dirty="0"/>
              <a:t>Peter Henderson, </a:t>
            </a:r>
            <a:r>
              <a:rPr lang="en-US" sz="1200" dirty="0" err="1"/>
              <a:t>Koustuv</a:t>
            </a:r>
            <a:r>
              <a:rPr lang="en-US" sz="1200" dirty="0"/>
              <a:t> Sinha, Nicolas </a:t>
            </a:r>
            <a:r>
              <a:rPr lang="en-US" sz="1200" dirty="0" err="1"/>
              <a:t>Angelard-Gontier</a:t>
            </a:r>
            <a:r>
              <a:rPr lang="en-US" sz="1200" dirty="0"/>
              <a:t>, Nan Rosemary </a:t>
            </a:r>
            <a:r>
              <a:rPr lang="en-US" sz="1200" dirty="0" err="1"/>
              <a:t>Ke</a:t>
            </a:r>
            <a:r>
              <a:rPr lang="en-US" sz="1200" dirty="0"/>
              <a:t>, Genevieve Fried, Ryan Lowe, and Joelle </a:t>
            </a:r>
            <a:r>
              <a:rPr lang="en-US" sz="1200" dirty="0" err="1"/>
              <a:t>Pineau</a:t>
            </a:r>
            <a:r>
              <a:rPr lang="en-US" sz="1200" dirty="0"/>
              <a:t>. 2018. Ethical Challenges in Data-Driven Dialogue Systems. In 2018 AAAI/ACM Conference on AI, Ethics, and Society (AIES ’18), </a:t>
            </a:r>
            <a:endParaRPr lang="en-US" sz="1800" dirty="0"/>
          </a:p>
        </p:txBody>
      </p:sp>
    </p:spTree>
    <p:extLst>
      <p:ext uri="{BB962C8B-B14F-4D97-AF65-F5344CB8AC3E}">
        <p14:creationId xmlns:p14="http://schemas.microsoft.com/office/powerpoint/2010/main" val="227079728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C49F9-2C06-8F46-844F-B19E21188B4C}"/>
              </a:ext>
            </a:extLst>
          </p:cNvPr>
          <p:cNvSpPr>
            <a:spLocks noGrp="1"/>
          </p:cNvSpPr>
          <p:nvPr>
            <p:ph type="title"/>
          </p:nvPr>
        </p:nvSpPr>
        <p:spPr/>
        <p:txBody>
          <a:bodyPr/>
          <a:lstStyle/>
          <a:p>
            <a:r>
              <a:rPr lang="en-US" dirty="0"/>
              <a:t>Privacy: Training on user data</a:t>
            </a:r>
          </a:p>
        </p:txBody>
      </p:sp>
      <p:sp>
        <p:nvSpPr>
          <p:cNvPr id="3" name="Content Placeholder 2">
            <a:extLst>
              <a:ext uri="{FF2B5EF4-FFF2-40B4-BE49-F238E27FC236}">
                <a16:creationId xmlns:a16="http://schemas.microsoft.com/office/drawing/2014/main" id="{196310C6-25D0-294E-B0D0-6DE072A1B7A3}"/>
              </a:ext>
            </a:extLst>
          </p:cNvPr>
          <p:cNvSpPr>
            <a:spLocks noGrp="1"/>
          </p:cNvSpPr>
          <p:nvPr>
            <p:ph idx="1"/>
          </p:nvPr>
        </p:nvSpPr>
        <p:spPr>
          <a:xfrm>
            <a:off x="914400" y="1549400"/>
            <a:ext cx="10668000" cy="3759200"/>
          </a:xfrm>
        </p:spPr>
        <p:txBody>
          <a:bodyPr/>
          <a:lstStyle/>
          <a:p>
            <a:r>
              <a:rPr lang="en-US" sz="3200" dirty="0"/>
              <a:t>Accidental information leakage</a:t>
            </a:r>
          </a:p>
          <a:p>
            <a:pPr marL="466725" lvl="1" indent="-233363">
              <a:buFont typeface="Arial" panose="020B0604020202020204" pitchFamily="34" charset="0"/>
              <a:buChar char="•"/>
            </a:pPr>
            <a:r>
              <a:rPr lang="en-US" sz="2800" dirty="0"/>
              <a:t>“Computer, turn on the lights [answers the phone] Hi, yes, my password is...”</a:t>
            </a:r>
          </a:p>
          <a:p>
            <a:pPr marL="466725" indent="-233363">
              <a:buFont typeface="Arial" panose="020B0604020202020204" pitchFamily="34" charset="0"/>
              <a:buChar char="•"/>
            </a:pPr>
            <a:r>
              <a:rPr lang="en-US" dirty="0"/>
              <a:t>Henderson show in simulation that this leakage can occur.</a:t>
            </a:r>
          </a:p>
          <a:p>
            <a:pPr>
              <a:lnSpc>
                <a:spcPct val="100000"/>
              </a:lnSpc>
            </a:pPr>
            <a:r>
              <a:rPr lang="en-US" sz="3200" dirty="0"/>
              <a:t>Intentional information leakage</a:t>
            </a:r>
          </a:p>
          <a:p>
            <a:pPr marL="457200" indent="-223838">
              <a:buFont typeface="Arial" panose="020B0604020202020204" pitchFamily="34" charset="0"/>
              <a:buChar char="•"/>
            </a:pPr>
            <a:r>
              <a:rPr lang="en-US" dirty="0"/>
              <a:t>Dialogue systems that are designed to send user data to developer or advertisers</a:t>
            </a:r>
          </a:p>
          <a:p>
            <a:pPr marL="457200" indent="-223838">
              <a:buFont typeface="Arial" panose="020B0604020202020204" pitchFamily="34" charset="0"/>
              <a:buChar char="•"/>
            </a:pPr>
            <a:r>
              <a:rPr lang="en-US" dirty="0"/>
              <a:t>Important to consider privacy-preserving dialogue systems</a:t>
            </a:r>
          </a:p>
        </p:txBody>
      </p:sp>
      <p:sp>
        <p:nvSpPr>
          <p:cNvPr id="5" name="TextBox 4">
            <a:extLst>
              <a:ext uri="{FF2B5EF4-FFF2-40B4-BE49-F238E27FC236}">
                <a16:creationId xmlns:a16="http://schemas.microsoft.com/office/drawing/2014/main" id="{E36E6F69-2216-C746-A7C3-0AB473FA8D0F}"/>
              </a:ext>
            </a:extLst>
          </p:cNvPr>
          <p:cNvSpPr txBox="1"/>
          <p:nvPr/>
        </p:nvSpPr>
        <p:spPr>
          <a:xfrm>
            <a:off x="3595709" y="5699667"/>
            <a:ext cx="8570891" cy="1200329"/>
          </a:xfrm>
          <a:prstGeom prst="rect">
            <a:avLst/>
          </a:prstGeom>
          <a:noFill/>
        </p:spPr>
        <p:txBody>
          <a:bodyPr wrap="square" rtlCol="0">
            <a:spAutoFit/>
          </a:bodyPr>
          <a:lstStyle/>
          <a:p>
            <a:r>
              <a:rPr lang="en-US" sz="1200" dirty="0"/>
              <a:t>Peter Henderson, </a:t>
            </a:r>
            <a:r>
              <a:rPr lang="en-US" sz="1200" dirty="0" err="1"/>
              <a:t>Koustuv</a:t>
            </a:r>
            <a:r>
              <a:rPr lang="en-US" sz="1200" dirty="0"/>
              <a:t> Sinha, Nicolas </a:t>
            </a:r>
            <a:r>
              <a:rPr lang="en-US" sz="1200" dirty="0" err="1"/>
              <a:t>Angelard-Gontier</a:t>
            </a:r>
            <a:r>
              <a:rPr lang="en-US" sz="1200" dirty="0"/>
              <a:t>, Nan Rosemary </a:t>
            </a:r>
            <a:r>
              <a:rPr lang="en-US" sz="1200" dirty="0" err="1"/>
              <a:t>Ke</a:t>
            </a:r>
            <a:r>
              <a:rPr lang="en-US" sz="1200" dirty="0"/>
              <a:t>, Genevieve Fried, Ryan Lowe, and Joelle </a:t>
            </a:r>
            <a:r>
              <a:rPr lang="en-US" sz="1200" dirty="0" err="1"/>
              <a:t>Pineau</a:t>
            </a:r>
            <a:r>
              <a:rPr lang="en-US" sz="1200" dirty="0"/>
              <a:t>. 2018. Ethical Challenges in Data-Driven Dialogue Systems. In 2018 AAAI/ACM Conference on AI, Ethics, and Society (AIES ’18), </a:t>
            </a:r>
          </a:p>
          <a:p>
            <a:endParaRPr lang="en-US" sz="1200" dirty="0"/>
          </a:p>
          <a:p>
            <a:r>
              <a:rPr lang="en-US" sz="1200" dirty="0"/>
              <a:t>Campagna, Giovanni, Rakesh Ramesh, </a:t>
            </a:r>
            <a:r>
              <a:rPr lang="en-US" sz="1200" dirty="0" err="1"/>
              <a:t>Silei</a:t>
            </a:r>
            <a:r>
              <a:rPr lang="en-US" sz="1200" dirty="0"/>
              <a:t> Xu, Michael Fischer, and Monica S. Lam. "Almond: The architecture of an open, crowdsourced, privacy-preserving, programmable virtual assistant." In </a:t>
            </a:r>
            <a:r>
              <a:rPr lang="en-US" sz="1200" i="1" dirty="0"/>
              <a:t>Proceedings of the 26th International Conference on World Wide Web</a:t>
            </a:r>
            <a:r>
              <a:rPr lang="en-US" sz="1200" dirty="0"/>
              <a:t>, pp. 341-350. 2017.</a:t>
            </a:r>
          </a:p>
        </p:txBody>
      </p:sp>
    </p:spTree>
    <p:extLst>
      <p:ext uri="{BB962C8B-B14F-4D97-AF65-F5344CB8AC3E}">
        <p14:creationId xmlns:p14="http://schemas.microsoft.com/office/powerpoint/2010/main" val="529863730"/>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Design and Ethical Issues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759906911"/>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2580-2FAE-C940-89D8-83F61FEA0B6A}"/>
              </a:ext>
            </a:extLst>
          </p:cNvPr>
          <p:cNvSpPr>
            <a:spLocks noGrp="1"/>
          </p:cNvSpPr>
          <p:nvPr>
            <p:ph type="title"/>
          </p:nvPr>
        </p:nvSpPr>
        <p:spPr>
          <a:xfrm>
            <a:off x="1097283" y="304800"/>
            <a:ext cx="9265919" cy="990600"/>
          </a:xfrm>
        </p:spPr>
        <p:txBody>
          <a:bodyPr>
            <a:normAutofit/>
          </a:bodyPr>
          <a:lstStyle/>
          <a:p>
            <a:r>
              <a:rPr lang="en-US" sz="4400" dirty="0"/>
              <a:t>Properties of Human Conversation</a:t>
            </a:r>
          </a:p>
        </p:txBody>
      </p:sp>
      <p:sp>
        <p:nvSpPr>
          <p:cNvPr id="3" name="Content Placeholder 2">
            <a:extLst>
              <a:ext uri="{FF2B5EF4-FFF2-40B4-BE49-F238E27FC236}">
                <a16:creationId xmlns:a16="http://schemas.microsoft.com/office/drawing/2014/main" id="{6AD31F37-F7F9-5A4A-AD11-A13BDE98BE66}"/>
              </a:ext>
            </a:extLst>
          </p:cNvPr>
          <p:cNvSpPr>
            <a:spLocks noGrp="1"/>
          </p:cNvSpPr>
          <p:nvPr>
            <p:ph idx="1"/>
          </p:nvPr>
        </p:nvSpPr>
        <p:spPr>
          <a:xfrm>
            <a:off x="1097285" y="1600200"/>
            <a:ext cx="10058401" cy="5130800"/>
          </a:xfrm>
        </p:spPr>
        <p:txBody>
          <a:bodyPr>
            <a:normAutofit/>
          </a:bodyPr>
          <a:lstStyle/>
          <a:p>
            <a:r>
              <a:rPr lang="en-US" sz="3600" b="1" dirty="0"/>
              <a:t>Turn-taking issues</a:t>
            </a:r>
          </a:p>
          <a:p>
            <a:pPr lvl="1"/>
            <a:r>
              <a:rPr lang="en-US" sz="3200" dirty="0"/>
              <a:t>When to take the floor?</a:t>
            </a:r>
          </a:p>
          <a:p>
            <a:pPr lvl="1"/>
            <a:r>
              <a:rPr lang="en-US" sz="3200" dirty="0"/>
              <a:t>When to yield the floor?</a:t>
            </a:r>
          </a:p>
          <a:p>
            <a:r>
              <a:rPr lang="en-US" sz="3600" b="1" dirty="0"/>
              <a:t>Interruptions</a:t>
            </a:r>
          </a:p>
        </p:txBody>
      </p:sp>
      <p:sp>
        <p:nvSpPr>
          <p:cNvPr id="4" name="Slide Number Placeholder 3">
            <a:extLst>
              <a:ext uri="{FF2B5EF4-FFF2-40B4-BE49-F238E27FC236}">
                <a16:creationId xmlns:a16="http://schemas.microsoft.com/office/drawing/2014/main" id="{48F0D37B-2E36-5643-8124-F723B40F7192}"/>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4073193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ChangeArrowheads="1"/>
          </p:cNvSpPr>
          <p:nvPr/>
        </p:nvSpPr>
        <p:spPr bwMode="auto">
          <a:xfrm>
            <a:off x="5681666" y="603251"/>
            <a:ext cx="18473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endParaRPr lang="en-US" sz="1200"/>
          </a:p>
        </p:txBody>
      </p:sp>
      <p:pic>
        <p:nvPicPr>
          <p:cNvPr id="51204" name="Picture 5"/>
          <p:cNvPicPr>
            <a:picLocks noChangeAspect="1"/>
          </p:cNvPicPr>
          <p:nvPr/>
        </p:nvPicPr>
        <p:blipFill>
          <a:blip r:embed="rId3"/>
          <a:srcRect/>
          <a:stretch/>
        </p:blipFill>
        <p:spPr bwMode="auto">
          <a:xfrm>
            <a:off x="2362203" y="-8148"/>
            <a:ext cx="8305799" cy="69298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Rectangle 7">
            <a:extLst>
              <a:ext uri="{FF2B5EF4-FFF2-40B4-BE49-F238E27FC236}">
                <a16:creationId xmlns:a16="http://schemas.microsoft.com/office/drawing/2014/main" id="{26E91099-EB81-9144-8E47-8D54C2F4F828}"/>
              </a:ext>
            </a:extLst>
          </p:cNvPr>
          <p:cNvSpPr/>
          <p:nvPr/>
        </p:nvSpPr>
        <p:spPr bwMode="auto">
          <a:xfrm>
            <a:off x="2995247" y="5384800"/>
            <a:ext cx="7702063" cy="635000"/>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Tree>
    <p:extLst>
      <p:ext uri="{BB962C8B-B14F-4D97-AF65-F5344CB8AC3E}">
        <p14:creationId xmlns:p14="http://schemas.microsoft.com/office/powerpoint/2010/main" val="13864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2580-2FAE-C940-89D8-83F61FEA0B6A}"/>
              </a:ext>
            </a:extLst>
          </p:cNvPr>
          <p:cNvSpPr>
            <a:spLocks noGrp="1"/>
          </p:cNvSpPr>
          <p:nvPr>
            <p:ph type="title"/>
          </p:nvPr>
        </p:nvSpPr>
        <p:spPr>
          <a:xfrm>
            <a:off x="1097283" y="304800"/>
            <a:ext cx="9265919" cy="990600"/>
          </a:xfrm>
        </p:spPr>
        <p:txBody>
          <a:bodyPr>
            <a:normAutofit/>
          </a:bodyPr>
          <a:lstStyle/>
          <a:p>
            <a:r>
              <a:rPr lang="en-US" sz="4400" dirty="0"/>
              <a:t>Implications for Conversational Agents</a:t>
            </a:r>
          </a:p>
        </p:txBody>
      </p:sp>
      <p:sp>
        <p:nvSpPr>
          <p:cNvPr id="3" name="Content Placeholder 2">
            <a:extLst>
              <a:ext uri="{FF2B5EF4-FFF2-40B4-BE49-F238E27FC236}">
                <a16:creationId xmlns:a16="http://schemas.microsoft.com/office/drawing/2014/main" id="{6AD31F37-F7F9-5A4A-AD11-A13BDE98BE66}"/>
              </a:ext>
            </a:extLst>
          </p:cNvPr>
          <p:cNvSpPr>
            <a:spLocks noGrp="1"/>
          </p:cNvSpPr>
          <p:nvPr>
            <p:ph idx="1"/>
          </p:nvPr>
        </p:nvSpPr>
        <p:spPr>
          <a:xfrm>
            <a:off x="1097285" y="1600200"/>
            <a:ext cx="10058401" cy="5130800"/>
          </a:xfrm>
        </p:spPr>
        <p:txBody>
          <a:bodyPr>
            <a:normAutofit/>
          </a:bodyPr>
          <a:lstStyle/>
          <a:p>
            <a:r>
              <a:rPr lang="en-US" sz="3600" b="1" dirty="0"/>
              <a:t>Barge-in</a:t>
            </a:r>
          </a:p>
          <a:p>
            <a:pPr lvl="1"/>
            <a:r>
              <a:rPr lang="en-US" sz="3200" dirty="0"/>
              <a:t>Allowing the user to interrupt</a:t>
            </a:r>
          </a:p>
          <a:p>
            <a:r>
              <a:rPr lang="en-US" sz="3600" b="1" dirty="0"/>
              <a:t>End-pointing</a:t>
            </a:r>
          </a:p>
          <a:p>
            <a:pPr lvl="1"/>
            <a:r>
              <a:rPr lang="en-US" sz="3200" dirty="0"/>
              <a:t>The task for a speech system of deciding whether the user has stopped talking.</a:t>
            </a:r>
          </a:p>
          <a:p>
            <a:pPr lvl="1"/>
            <a:r>
              <a:rPr lang="en-US" sz="3200" dirty="0"/>
              <a:t>Very hard, since people often pause in the middle of turns</a:t>
            </a:r>
          </a:p>
        </p:txBody>
      </p:sp>
      <p:sp>
        <p:nvSpPr>
          <p:cNvPr id="4" name="Slide Number Placeholder 3">
            <a:extLst>
              <a:ext uri="{FF2B5EF4-FFF2-40B4-BE49-F238E27FC236}">
                <a16:creationId xmlns:a16="http://schemas.microsoft.com/office/drawing/2014/main" id="{48F0D37B-2E36-5643-8124-F723B40F7192}"/>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19951925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446265"/>
            <a:ext cx="9122229" cy="598759"/>
          </a:xfrm>
        </p:spPr>
        <p:txBody>
          <a:bodyPr>
            <a:noAutofit/>
          </a:bodyPr>
          <a:lstStyle/>
          <a:p>
            <a:r>
              <a:rPr lang="en-US" sz="4800" dirty="0"/>
              <a:t>Language as Action</a:t>
            </a:r>
          </a:p>
        </p:txBody>
      </p:sp>
      <p:pic>
        <p:nvPicPr>
          <p:cNvPr id="5" name="Picture 4">
            <a:extLst>
              <a:ext uri="{FF2B5EF4-FFF2-40B4-BE49-F238E27FC236}">
                <a16:creationId xmlns:a16="http://schemas.microsoft.com/office/drawing/2014/main" id="{D22094AE-A381-7243-94A3-D8FCF4B42112}"/>
              </a:ext>
            </a:extLst>
          </p:cNvPr>
          <p:cNvPicPr>
            <a:picLocks noChangeAspect="1"/>
          </p:cNvPicPr>
          <p:nvPr/>
        </p:nvPicPr>
        <p:blipFill>
          <a:blip r:embed="rId3"/>
          <a:stretch>
            <a:fillRect/>
          </a:stretch>
        </p:blipFill>
        <p:spPr>
          <a:xfrm>
            <a:off x="533400" y="1492809"/>
            <a:ext cx="3104098" cy="4556011"/>
          </a:xfrm>
          <a:prstGeom prst="rect">
            <a:avLst/>
          </a:prstGeom>
        </p:spPr>
      </p:pic>
      <p:sp>
        <p:nvSpPr>
          <p:cNvPr id="6" name="Content Placeholder 6">
            <a:extLst>
              <a:ext uri="{FF2B5EF4-FFF2-40B4-BE49-F238E27FC236}">
                <a16:creationId xmlns:a16="http://schemas.microsoft.com/office/drawing/2014/main" id="{E66AEA13-B45D-9143-A713-0204D5814C11}"/>
              </a:ext>
            </a:extLst>
          </p:cNvPr>
          <p:cNvSpPr txBox="1">
            <a:spLocks/>
          </p:cNvSpPr>
          <p:nvPr/>
        </p:nvSpPr>
        <p:spPr bwMode="auto">
          <a:xfrm>
            <a:off x="3884030" y="2945315"/>
            <a:ext cx="8155572" cy="1651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73050" indent="-273050" algn="l" rtl="0" eaLnBrk="1" fontAlgn="base" hangingPunct="1">
              <a:spcBef>
                <a:spcPts val="575"/>
              </a:spcBef>
              <a:spcAft>
                <a:spcPct val="0"/>
              </a:spcAft>
              <a:buClr>
                <a:schemeClr val="accent1"/>
              </a:buClr>
              <a:buSzPct val="85000"/>
              <a:buFont typeface="Wingdings 2" charset="2"/>
              <a:buChar char=""/>
              <a:defRPr sz="2600" kern="1200">
                <a:solidFill>
                  <a:schemeClr val="tx1"/>
                </a:solidFill>
                <a:latin typeface="Calibri"/>
                <a:ea typeface="ＭＳ Ｐゴシック" charset="-128"/>
                <a:cs typeface="Calibri"/>
              </a:defRPr>
            </a:lvl1pPr>
            <a:lvl2pPr marL="547688" indent="-228600" algn="l" rtl="0" eaLnBrk="1" fontAlgn="base" hangingPunct="1">
              <a:spcBef>
                <a:spcPts val="375"/>
              </a:spcBef>
              <a:spcAft>
                <a:spcPct val="0"/>
              </a:spcAft>
              <a:buClr>
                <a:schemeClr val="accent2"/>
              </a:buClr>
              <a:buSzPct val="85000"/>
              <a:buFont typeface="Wingdings 2" charset="2"/>
              <a:buChar char=""/>
              <a:defRPr sz="2400" kern="1200">
                <a:solidFill>
                  <a:schemeClr val="tx1"/>
                </a:solidFill>
                <a:latin typeface="Calibri"/>
                <a:ea typeface="ＭＳ Ｐゴシック" charset="-128"/>
                <a:cs typeface="Calibri"/>
              </a:defRPr>
            </a:lvl2pPr>
            <a:lvl3pPr marL="822325" indent="-228600" algn="l" rtl="0" eaLnBrk="1" fontAlgn="base" hangingPunct="1">
              <a:spcBef>
                <a:spcPts val="375"/>
              </a:spcBef>
              <a:spcAft>
                <a:spcPct val="0"/>
              </a:spcAft>
              <a:buClr>
                <a:srgbClr val="E6B1AB"/>
              </a:buClr>
              <a:buSzPct val="85000"/>
              <a:buFont typeface="Wingdings 2" charset="2"/>
              <a:buChar char=""/>
              <a:defRPr sz="2000" kern="1200">
                <a:solidFill>
                  <a:schemeClr val="tx1"/>
                </a:solidFill>
                <a:latin typeface="Calibri"/>
                <a:ea typeface="ＭＳ Ｐゴシック" charset="-128"/>
                <a:cs typeface="Calibri"/>
              </a:defRPr>
            </a:lvl3pPr>
            <a:lvl4pPr marL="1096963" indent="-228600" algn="l" rtl="0" eaLnBrk="1" fontAlgn="base" hangingPunct="1">
              <a:spcBef>
                <a:spcPts val="375"/>
              </a:spcBef>
              <a:spcAft>
                <a:spcPct val="0"/>
              </a:spcAft>
              <a:buClr>
                <a:srgbClr val="A28E6A"/>
              </a:buClr>
              <a:buSzPct val="80000"/>
              <a:buFont typeface="Wingdings 2" charset="2"/>
              <a:buChar char=""/>
              <a:defRPr sz="2000" kern="1200">
                <a:solidFill>
                  <a:schemeClr val="tx1"/>
                </a:solidFill>
                <a:latin typeface="Calibri"/>
                <a:ea typeface="ＭＳ Ｐゴシック" charset="-128"/>
                <a:cs typeface="Calibri"/>
              </a:defRPr>
            </a:lvl4pPr>
            <a:lvl5pPr marL="1371600" indent="-228600" algn="l" rtl="0" eaLnBrk="1" fontAlgn="base" hangingPunct="1">
              <a:spcBef>
                <a:spcPts val="375"/>
              </a:spcBef>
              <a:spcAft>
                <a:spcPct val="0"/>
              </a:spcAft>
              <a:buClr>
                <a:srgbClr val="A28E6A"/>
              </a:buClr>
              <a:buChar char="o"/>
              <a:defRPr sz="2000" kern="1200">
                <a:solidFill>
                  <a:schemeClr val="tx1"/>
                </a:solidFill>
                <a:latin typeface="Calibri"/>
                <a:ea typeface="ＭＳ Ｐゴシック" charset="-128"/>
                <a:cs typeface="Calibri"/>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None/>
            </a:pPr>
            <a:r>
              <a:rPr lang="en-US" sz="3600" b="1" dirty="0"/>
              <a:t>Each turn in a dialogue is a kind of action</a:t>
            </a:r>
            <a:endParaRPr lang="en-US" sz="3200" b="1" dirty="0"/>
          </a:p>
          <a:p>
            <a:pPr marL="0" indent="0">
              <a:buNone/>
            </a:pPr>
            <a:r>
              <a:rPr lang="en-US" sz="3200" dirty="0"/>
              <a:t>Wittgenstein (1953) and Austin (1962)</a:t>
            </a:r>
          </a:p>
        </p:txBody>
      </p:sp>
    </p:spTree>
    <p:extLst>
      <p:ext uri="{BB962C8B-B14F-4D97-AF65-F5344CB8AC3E}">
        <p14:creationId xmlns:p14="http://schemas.microsoft.com/office/powerpoint/2010/main" val="17839461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Speech Acts (aka Dialogue Acts)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06981558"/>
              </p:ext>
            </p:extLst>
          </p:nvPr>
        </p:nvGraphicFramePr>
        <p:xfrm>
          <a:off x="914400" y="1524000"/>
          <a:ext cx="10744200" cy="5029200"/>
        </p:xfrm>
        <a:graphic>
          <a:graphicData uri="http://schemas.openxmlformats.org/drawingml/2006/table">
            <a:tbl>
              <a:tblPr/>
              <a:tblGrid>
                <a:gridCol w="10744200">
                  <a:extLst>
                    <a:ext uri="{9D8B030D-6E8A-4147-A177-3AD203B41FA5}">
                      <a16:colId xmlns:a16="http://schemas.microsoft.com/office/drawing/2014/main" val="20000"/>
                    </a:ext>
                  </a:extLst>
                </a:gridCol>
              </a:tblGrid>
              <a:tr h="1166567">
                <a:tc>
                  <a:txBody>
                    <a:bodyPr/>
                    <a:lstStyle/>
                    <a:p>
                      <a:r>
                        <a:rPr lang="en-US" sz="2800" b="1" dirty="0">
                          <a:effectLst/>
                          <a:latin typeface="Calibri" charset="0"/>
                          <a:ea typeface="Calibri" charset="0"/>
                          <a:cs typeface="Calibri" charset="0"/>
                        </a:rPr>
                        <a:t>Constatives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committing the speaker to something’s being the case (</a:t>
                      </a:r>
                      <a:r>
                        <a:rPr lang="en-US" sz="2800" i="1" dirty="0">
                          <a:effectLst/>
                          <a:latin typeface="Calibri" charset="0"/>
                          <a:ea typeface="Calibri" charset="0"/>
                          <a:cs typeface="Calibri" charset="0"/>
                        </a:rPr>
                        <a:t>answering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claiming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confirming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denying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disagreeing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stating</a:t>
                      </a:r>
                      <a:r>
                        <a:rPr lang="en-US" sz="2800" dirty="0">
                          <a:effectLst/>
                          <a:latin typeface="Calibri" charset="0"/>
                          <a:ea typeface="Calibri" charset="0"/>
                          <a:cs typeface="Calibri" charset="0"/>
                        </a:rPr>
                        <a:t>) </a:t>
                      </a:r>
                    </a:p>
                  </a:txBody>
                  <a:tcPr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0000"/>
                  </a:ext>
                </a:extLst>
              </a:tr>
              <a:tr h="1166567">
                <a:tc>
                  <a:txBody>
                    <a:bodyPr/>
                    <a:lstStyle/>
                    <a:p>
                      <a:r>
                        <a:rPr lang="en-US" sz="2800" b="1" dirty="0">
                          <a:effectLst/>
                          <a:latin typeface="Calibri" charset="0"/>
                          <a:ea typeface="Calibri" charset="0"/>
                          <a:cs typeface="Calibri" charset="0"/>
                        </a:rPr>
                        <a:t>Directives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attempts by the speaker to get the addressee to do something (</a:t>
                      </a:r>
                      <a:r>
                        <a:rPr lang="en-US" sz="2800" i="1" dirty="0">
                          <a:effectLst/>
                          <a:latin typeface="Calibri" charset="0"/>
                          <a:ea typeface="Calibri" charset="0"/>
                          <a:cs typeface="Calibri" charset="0"/>
                        </a:rPr>
                        <a:t>advising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asking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forbidding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inviting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ordering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requesting</a:t>
                      </a:r>
                      <a:r>
                        <a:rPr lang="en-US" sz="2800" dirty="0">
                          <a:effectLst/>
                          <a:latin typeface="Calibri" charset="0"/>
                          <a:ea typeface="Calibri" charset="0"/>
                          <a:cs typeface="Calibri" charset="0"/>
                        </a:rPr>
                        <a:t>) </a:t>
                      </a:r>
                    </a:p>
                  </a:txBody>
                  <a:tcPr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0001"/>
                  </a:ext>
                </a:extLst>
              </a:tr>
              <a:tr h="1166567">
                <a:tc>
                  <a:txBody>
                    <a:bodyPr/>
                    <a:lstStyle/>
                    <a:p>
                      <a:r>
                        <a:rPr lang="en-US" sz="2800" b="1" dirty="0" err="1">
                          <a:effectLst/>
                          <a:latin typeface="Calibri" charset="0"/>
                          <a:ea typeface="Calibri" charset="0"/>
                          <a:cs typeface="Calibri" charset="0"/>
                        </a:rPr>
                        <a:t>Commissives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committing the speaker to some future course of action (</a:t>
                      </a:r>
                      <a:r>
                        <a:rPr lang="en-US" sz="2800" i="1" dirty="0">
                          <a:effectLst/>
                          <a:latin typeface="Calibri" charset="0"/>
                          <a:ea typeface="Calibri" charset="0"/>
                          <a:cs typeface="Calibri" charset="0"/>
                        </a:rPr>
                        <a:t>promising, planning, vowing, betting, opposing</a:t>
                      </a:r>
                      <a:r>
                        <a:rPr lang="en-US" sz="2800" dirty="0">
                          <a:effectLst/>
                          <a:latin typeface="Calibri" charset="0"/>
                          <a:ea typeface="Calibri" charset="0"/>
                          <a:cs typeface="Calibri" charset="0"/>
                        </a:rPr>
                        <a:t>) </a:t>
                      </a:r>
                    </a:p>
                  </a:txBody>
                  <a:tcPr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3" cap="flat" cmpd="sng" algn="ctr">
                      <a:no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0002"/>
                  </a:ext>
                </a:extLst>
              </a:tr>
              <a:tr h="1529499">
                <a:tc>
                  <a:txBody>
                    <a:bodyPr/>
                    <a:lstStyle/>
                    <a:p>
                      <a:r>
                        <a:rPr lang="en-US" sz="2800" b="1" dirty="0">
                          <a:effectLst/>
                          <a:latin typeface="Calibri" charset="0"/>
                          <a:ea typeface="Calibri" charset="0"/>
                          <a:cs typeface="Calibri" charset="0"/>
                        </a:rPr>
                        <a:t>Acknowledgments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express the speaker’s attitude regarding the hearer with respect to some social action (</a:t>
                      </a:r>
                      <a:r>
                        <a:rPr lang="en-US" sz="2800" i="1" dirty="0">
                          <a:effectLst/>
                          <a:latin typeface="Calibri" charset="0"/>
                          <a:ea typeface="Calibri" charset="0"/>
                          <a:cs typeface="Calibri" charset="0"/>
                        </a:rPr>
                        <a:t>apologizing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greeting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thanking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accepting an acknowledgment</a:t>
                      </a:r>
                      <a:r>
                        <a:rPr lang="en-US" sz="2800" dirty="0">
                          <a:effectLst/>
                          <a:latin typeface="Calibri" charset="0"/>
                          <a:ea typeface="Calibri" charset="0"/>
                          <a:cs typeface="Calibri" charset="0"/>
                        </a:rPr>
                        <a:t>) </a:t>
                      </a:r>
                    </a:p>
                  </a:txBody>
                  <a:tcPr anchor="ctr">
                    <a:lnL w="6325" cap="flat" cmpd="sng" algn="ctr">
                      <a:noFill/>
                      <a:prstDash val="solid"/>
                      <a:round/>
                      <a:headEnd type="none" w="med" len="med"/>
                      <a:tailEnd type="none" w="med" len="med"/>
                    </a:lnL>
                    <a:lnR w="47587" cap="flat" cmpd="sng" algn="ctr">
                      <a:noFill/>
                      <a:prstDash val="solid"/>
                      <a:round/>
                      <a:headEnd type="none" w="med" len="med"/>
                      <a:tailEnd type="none" w="med" len="med"/>
                    </a:lnR>
                    <a:lnT w="13"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3"/>
                  </a:ext>
                </a:extLst>
              </a:tr>
            </a:tbl>
          </a:graphicData>
        </a:graphic>
      </p:graphicFrame>
      <p:sp>
        <p:nvSpPr>
          <p:cNvPr id="3" name="TextBox 2">
            <a:extLst>
              <a:ext uri="{FF2B5EF4-FFF2-40B4-BE49-F238E27FC236}">
                <a16:creationId xmlns:a16="http://schemas.microsoft.com/office/drawing/2014/main" id="{4AEB72D0-1D56-3543-A1B3-9A7BEF9814A2}"/>
              </a:ext>
            </a:extLst>
          </p:cNvPr>
          <p:cNvSpPr txBox="1"/>
          <p:nvPr/>
        </p:nvSpPr>
        <p:spPr>
          <a:xfrm>
            <a:off x="8229602" y="1066800"/>
            <a:ext cx="2768707" cy="400110"/>
          </a:xfrm>
          <a:prstGeom prst="rect">
            <a:avLst/>
          </a:prstGeom>
          <a:noFill/>
        </p:spPr>
        <p:txBody>
          <a:bodyPr wrap="none" rtlCol="0">
            <a:spAutoFit/>
          </a:bodyPr>
          <a:lstStyle/>
          <a:p>
            <a:r>
              <a:rPr lang="en-US" sz="2000" dirty="0"/>
              <a:t>Bach and Harnish (1979)</a:t>
            </a:r>
          </a:p>
        </p:txBody>
      </p:sp>
    </p:spTree>
    <p:extLst>
      <p:ext uri="{BB962C8B-B14F-4D97-AF65-F5344CB8AC3E}">
        <p14:creationId xmlns:p14="http://schemas.microsoft.com/office/powerpoint/2010/main" val="33170332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30285-BFBD-4946-90C3-A440645EE836}"/>
              </a:ext>
            </a:extLst>
          </p:cNvPr>
          <p:cNvSpPr>
            <a:spLocks noGrp="1"/>
          </p:cNvSpPr>
          <p:nvPr>
            <p:ph type="title"/>
          </p:nvPr>
        </p:nvSpPr>
        <p:spPr>
          <a:xfrm>
            <a:off x="1600200" y="533400"/>
            <a:ext cx="7467600" cy="482600"/>
          </a:xfrm>
        </p:spPr>
        <p:txBody>
          <a:bodyPr>
            <a:normAutofit fontScale="90000"/>
          </a:bodyPr>
          <a:lstStyle/>
          <a:p>
            <a:r>
              <a:rPr lang="en-US" sz="4400" dirty="0">
                <a:solidFill>
                  <a:schemeClr val="tx1"/>
                </a:solidFill>
              </a:rPr>
              <a:t>Speech acts</a:t>
            </a:r>
          </a:p>
        </p:txBody>
      </p:sp>
      <p:sp>
        <p:nvSpPr>
          <p:cNvPr id="3" name="Content Placeholder 2">
            <a:extLst>
              <a:ext uri="{FF2B5EF4-FFF2-40B4-BE49-F238E27FC236}">
                <a16:creationId xmlns:a16="http://schemas.microsoft.com/office/drawing/2014/main" id="{F4EBE24B-C78B-FE4E-AF73-0369124B2E34}"/>
              </a:ext>
            </a:extLst>
          </p:cNvPr>
          <p:cNvSpPr>
            <a:spLocks noGrp="1"/>
          </p:cNvSpPr>
          <p:nvPr>
            <p:ph idx="1"/>
          </p:nvPr>
        </p:nvSpPr>
        <p:spPr>
          <a:xfrm>
            <a:off x="1600200" y="1524000"/>
            <a:ext cx="8763000" cy="4648200"/>
          </a:xfrm>
        </p:spPr>
        <p:txBody>
          <a:bodyPr>
            <a:normAutofit fontScale="92500" lnSpcReduction="10000"/>
          </a:bodyPr>
          <a:lstStyle/>
          <a:p>
            <a:pPr marL="0" indent="0"/>
            <a:r>
              <a:rPr lang="en-US" sz="3200" dirty="0">
                <a:solidFill>
                  <a:schemeClr val="tx1"/>
                </a:solidFill>
              </a:rPr>
              <a:t>"Turn up the music!" </a:t>
            </a:r>
          </a:p>
          <a:p>
            <a:pPr marL="457178" lvl="1" indent="0">
              <a:buNone/>
            </a:pPr>
            <a:r>
              <a:rPr lang="en-US" sz="2800" cap="small" dirty="0">
                <a:solidFill>
                  <a:schemeClr val="tx1"/>
                </a:solidFill>
              </a:rPr>
              <a:t>Directive</a:t>
            </a:r>
          </a:p>
          <a:p>
            <a:pPr marL="457178" lvl="1" indent="0">
              <a:buNone/>
            </a:pPr>
            <a:endParaRPr lang="en-US" sz="2800" dirty="0">
              <a:solidFill>
                <a:schemeClr val="tx1"/>
              </a:solidFill>
            </a:endParaRPr>
          </a:p>
          <a:p>
            <a:pPr marL="0" indent="0"/>
            <a:r>
              <a:rPr lang="en-US" sz="3200" dirty="0">
                <a:solidFill>
                  <a:schemeClr val="tx1"/>
                </a:solidFill>
              </a:rPr>
              <a:t>"What day in May do you want to travel?"</a:t>
            </a:r>
          </a:p>
          <a:p>
            <a:pPr marL="457178" lvl="1" indent="0">
              <a:buNone/>
            </a:pPr>
            <a:r>
              <a:rPr lang="en-US" sz="2800" dirty="0">
                <a:solidFill>
                  <a:schemeClr val="tx1"/>
                </a:solidFill>
              </a:rPr>
              <a:t> </a:t>
            </a:r>
            <a:r>
              <a:rPr lang="en-US" sz="2800" cap="small" dirty="0">
                <a:solidFill>
                  <a:schemeClr val="tx1"/>
                </a:solidFill>
              </a:rPr>
              <a:t>Directive</a:t>
            </a:r>
          </a:p>
          <a:p>
            <a:pPr marL="457178" lvl="1" indent="0">
              <a:buNone/>
            </a:pPr>
            <a:endParaRPr lang="en-US" sz="2800" dirty="0">
              <a:solidFill>
                <a:schemeClr val="tx1"/>
              </a:solidFill>
            </a:endParaRPr>
          </a:p>
          <a:p>
            <a:pPr marL="0" indent="0"/>
            <a:r>
              <a:rPr lang="en-US" sz="3200" dirty="0">
                <a:solidFill>
                  <a:schemeClr val="tx1"/>
                </a:solidFill>
              </a:rPr>
              <a:t>"I need to travel in May"</a:t>
            </a:r>
          </a:p>
          <a:p>
            <a:pPr marL="457178" lvl="1" indent="0">
              <a:buNone/>
            </a:pPr>
            <a:r>
              <a:rPr lang="en-US" sz="2800" cap="small" dirty="0">
                <a:solidFill>
                  <a:schemeClr val="tx1"/>
                </a:solidFill>
              </a:rPr>
              <a:t>Constative</a:t>
            </a:r>
          </a:p>
          <a:p>
            <a:pPr marL="457178" lvl="1" indent="0">
              <a:buNone/>
            </a:pPr>
            <a:endParaRPr lang="en-US" sz="2800" dirty="0">
              <a:solidFill>
                <a:schemeClr val="tx1"/>
              </a:solidFill>
            </a:endParaRPr>
          </a:p>
          <a:p>
            <a:pPr marL="0" indent="0"/>
            <a:r>
              <a:rPr lang="en-US" sz="3200" dirty="0">
                <a:solidFill>
                  <a:schemeClr val="tx1"/>
                </a:solidFill>
              </a:rPr>
              <a:t>Thanks</a:t>
            </a:r>
          </a:p>
          <a:p>
            <a:pPr marL="457178" lvl="1" indent="0">
              <a:buNone/>
            </a:pPr>
            <a:r>
              <a:rPr lang="en-US" sz="2800" cap="small" dirty="0">
                <a:solidFill>
                  <a:schemeClr val="tx1"/>
                </a:solidFill>
              </a:rPr>
              <a:t>Acknowledgement</a:t>
            </a:r>
          </a:p>
        </p:txBody>
      </p:sp>
    </p:spTree>
    <p:extLst>
      <p:ext uri="{BB962C8B-B14F-4D97-AF65-F5344CB8AC3E}">
        <p14:creationId xmlns:p14="http://schemas.microsoft.com/office/powerpoint/2010/main" val="934417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fontScale="90000"/>
          </a:bodyPr>
          <a:lstStyle/>
          <a:p>
            <a:r>
              <a:rPr lang="en-US" dirty="0"/>
              <a:t>Conversational Agents  </a:t>
            </a:r>
            <a:br>
              <a:rPr lang="en-US" dirty="0"/>
            </a:br>
            <a:r>
              <a:rPr lang="en-US" dirty="0"/>
              <a:t>(</a:t>
            </a:r>
            <a:r>
              <a:rPr lang="en-US" sz="3600" dirty="0"/>
              <a:t>AKA  Dialogue Systems AKA Dialogue Agents AKA Chatbots)</a:t>
            </a:r>
            <a:endParaRPr lang="en-US" dirty="0"/>
          </a:p>
        </p:txBody>
      </p:sp>
      <p:sp>
        <p:nvSpPr>
          <p:cNvPr id="20483" name="Rectangle 3"/>
          <p:cNvSpPr>
            <a:spLocks noGrp="1" noChangeArrowheads="1"/>
          </p:cNvSpPr>
          <p:nvPr>
            <p:ph idx="1"/>
          </p:nvPr>
        </p:nvSpPr>
        <p:spPr>
          <a:xfrm>
            <a:off x="2438400" y="2057400"/>
            <a:ext cx="7772400" cy="3962400"/>
          </a:xfrm>
        </p:spPr>
        <p:txBody>
          <a:bodyPr/>
          <a:lstStyle/>
          <a:p>
            <a:pPr marL="0" indent="0"/>
            <a:r>
              <a:rPr lang="en-US" sz="3200" dirty="0"/>
              <a:t>Personal Assistants on phones or other devices</a:t>
            </a:r>
          </a:p>
          <a:p>
            <a:pPr marL="0" indent="0"/>
            <a:r>
              <a:rPr lang="en-US" sz="3200" dirty="0"/>
              <a:t>	SIRI, Alexa, Cortana, Google Assistant</a:t>
            </a:r>
          </a:p>
          <a:p>
            <a:pPr marL="0" indent="0"/>
            <a:r>
              <a:rPr lang="en-US" sz="3200" dirty="0"/>
              <a:t>Playing music, setting timers and clocks</a:t>
            </a:r>
          </a:p>
          <a:p>
            <a:pPr marL="0" indent="0"/>
            <a:r>
              <a:rPr lang="en-US" sz="3200" dirty="0"/>
              <a:t>Chatting for fun</a:t>
            </a:r>
          </a:p>
          <a:p>
            <a:pPr marL="0" indent="0"/>
            <a:r>
              <a:rPr lang="en-US" sz="3200" dirty="0"/>
              <a:t>Booking travel reservations</a:t>
            </a:r>
          </a:p>
          <a:p>
            <a:pPr marL="0" indent="0"/>
            <a:r>
              <a:rPr lang="en-US" sz="3200" dirty="0"/>
              <a:t>Clinical uses for mental health</a:t>
            </a:r>
          </a:p>
        </p:txBody>
      </p:sp>
    </p:spTree>
    <p:extLst>
      <p:ext uri="{BB962C8B-B14F-4D97-AF65-F5344CB8AC3E}">
        <p14:creationId xmlns:p14="http://schemas.microsoft.com/office/powerpoint/2010/main" val="33844330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r>
              <a:rPr lang="en-US" sz="4400" dirty="0">
                <a:solidFill>
                  <a:schemeClr val="tx1"/>
                </a:solidFill>
              </a:rPr>
              <a:t>Grounding</a:t>
            </a:r>
            <a:endParaRPr lang="en-US" sz="4400" b="1" dirty="0">
              <a:solidFill>
                <a:schemeClr val="tx1"/>
              </a:solidFill>
            </a:endParaRPr>
          </a:p>
        </p:txBody>
      </p:sp>
      <p:sp>
        <p:nvSpPr>
          <p:cNvPr id="1221635" name="Rectangle 3"/>
          <p:cNvSpPr>
            <a:spLocks noGrp="1" noChangeArrowheads="1"/>
          </p:cNvSpPr>
          <p:nvPr>
            <p:ph idx="1"/>
          </p:nvPr>
        </p:nvSpPr>
        <p:spPr>
          <a:xfrm>
            <a:off x="1295400" y="1447800"/>
            <a:ext cx="10210800" cy="4572000"/>
          </a:xfrm>
        </p:spPr>
        <p:txBody>
          <a:bodyPr>
            <a:noAutofit/>
          </a:bodyPr>
          <a:lstStyle/>
          <a:p>
            <a:pPr marL="457178" indent="-457178">
              <a:buFont typeface="Arial" panose="020B0604020202020204" pitchFamily="34" charset="0"/>
              <a:buChar char="•"/>
            </a:pPr>
            <a:r>
              <a:rPr lang="en-US" sz="3200" dirty="0">
                <a:solidFill>
                  <a:schemeClr val="tx1"/>
                </a:solidFill>
                <a:latin typeface="Calibri" panose="020F0502020204030204" pitchFamily="34" charset="0"/>
                <a:cs typeface="Calibri" panose="020F0502020204030204" pitchFamily="34" charset="0"/>
              </a:rPr>
              <a:t>Participants in conversation or any joint activity need to establish </a:t>
            </a:r>
            <a:r>
              <a:rPr lang="en-US" sz="3200" b="1" dirty="0">
                <a:solidFill>
                  <a:schemeClr val="tx1"/>
                </a:solidFill>
                <a:latin typeface="Calibri" panose="020F0502020204030204" pitchFamily="34" charset="0"/>
                <a:cs typeface="Calibri" panose="020F0502020204030204" pitchFamily="34" charset="0"/>
              </a:rPr>
              <a:t>common ground.</a:t>
            </a:r>
          </a:p>
          <a:p>
            <a:pPr marL="457178" indent="-457178">
              <a:buFont typeface="Arial" panose="020B0604020202020204" pitchFamily="34" charset="0"/>
              <a:buChar char="•"/>
            </a:pPr>
            <a:r>
              <a:rPr lang="en-US" sz="3200" b="1" dirty="0">
                <a:solidFill>
                  <a:srgbClr val="0070C0"/>
                </a:solidFill>
              </a:rPr>
              <a:t>Principle of closure</a:t>
            </a:r>
            <a:r>
              <a:rPr lang="en-US" sz="3200" dirty="0">
                <a:solidFill>
                  <a:srgbClr val="0070C0"/>
                </a:solidFill>
              </a:rPr>
              <a:t>.  Agents performing an action require evidence, sufficient for current purposes, that they have succeeded in performing it  </a:t>
            </a:r>
            <a:r>
              <a:rPr lang="en-US" dirty="0">
                <a:solidFill>
                  <a:srgbClr val="0070C0"/>
                </a:solidFill>
              </a:rPr>
              <a:t>(</a:t>
            </a:r>
            <a:r>
              <a:rPr lang="en-US" dirty="0"/>
              <a:t>Clark 1996, after Norman 1988)</a:t>
            </a:r>
            <a:endParaRPr lang="en-US" b="1" dirty="0">
              <a:solidFill>
                <a:schemeClr val="tx1"/>
              </a:solidFill>
              <a:latin typeface="Calibri" panose="020F0502020204030204" pitchFamily="34" charset="0"/>
              <a:cs typeface="Calibri" panose="020F0502020204030204" pitchFamily="34" charset="0"/>
            </a:endParaRPr>
          </a:p>
          <a:p>
            <a:pPr marL="457178" indent="-457178">
              <a:buFont typeface="Arial" panose="020B0604020202020204" pitchFamily="34" charset="0"/>
              <a:buChar char="•"/>
            </a:pPr>
            <a:r>
              <a:rPr lang="en-US" sz="3200" dirty="0">
                <a:solidFill>
                  <a:schemeClr val="tx1"/>
                </a:solidFill>
                <a:latin typeface="Calibri" panose="020F0502020204030204" pitchFamily="34" charset="0"/>
                <a:ea typeface="ＭＳ Ｐゴシック" charset="-128"/>
                <a:cs typeface="Calibri" panose="020F0502020204030204" pitchFamily="34" charset="0"/>
              </a:rPr>
              <a:t>Speech is an action too!  So speakers need to </a:t>
            </a:r>
            <a:r>
              <a:rPr lang="en-US" sz="3200" b="1" dirty="0">
                <a:solidFill>
                  <a:schemeClr val="tx1"/>
                </a:solidFill>
                <a:latin typeface="Calibri" panose="020F0502020204030204" pitchFamily="34" charset="0"/>
                <a:ea typeface="ＭＳ Ｐゴシック" charset="-128"/>
                <a:cs typeface="Calibri" panose="020F0502020204030204" pitchFamily="34" charset="0"/>
              </a:rPr>
              <a:t>ground</a:t>
            </a:r>
            <a:r>
              <a:rPr lang="en-US" sz="3200" dirty="0">
                <a:solidFill>
                  <a:schemeClr val="tx1"/>
                </a:solidFill>
                <a:latin typeface="Calibri" panose="020F0502020204030204" pitchFamily="34" charset="0"/>
                <a:ea typeface="ＭＳ Ｐゴシック" charset="-128"/>
                <a:cs typeface="Calibri" panose="020F0502020204030204" pitchFamily="34" charset="0"/>
              </a:rPr>
              <a:t> each other’s utterances. </a:t>
            </a:r>
          </a:p>
          <a:p>
            <a:pPr marL="854023" lvl="1" indent="-457178">
              <a:buFont typeface="Arial" panose="020B0604020202020204" pitchFamily="34" charset="0"/>
              <a:buChar char="•"/>
            </a:pPr>
            <a:r>
              <a:rPr lang="en-US" sz="2800" b="1" dirty="0">
                <a:solidFill>
                  <a:schemeClr val="tx1"/>
                </a:solidFill>
                <a:latin typeface="Calibri" panose="020F0502020204030204" pitchFamily="34" charset="0"/>
                <a:ea typeface="ＭＳ Ｐゴシック" charset="-128"/>
                <a:cs typeface="Calibri" panose="020F0502020204030204" pitchFamily="34" charset="0"/>
              </a:rPr>
              <a:t>Grounding</a:t>
            </a:r>
            <a:r>
              <a:rPr lang="en-US" sz="2800" dirty="0">
                <a:solidFill>
                  <a:schemeClr val="tx1"/>
                </a:solidFill>
                <a:latin typeface="Calibri" panose="020F0502020204030204" pitchFamily="34" charset="0"/>
                <a:ea typeface="ＭＳ Ｐゴシック" charset="-128"/>
                <a:cs typeface="Calibri" panose="020F0502020204030204" pitchFamily="34" charset="0"/>
              </a:rPr>
              <a:t>: acknowledging that the hearer has understood</a:t>
            </a:r>
          </a:p>
          <a:p>
            <a:endParaRPr lang="en-US" dirty="0"/>
          </a:p>
        </p:txBody>
      </p:sp>
    </p:spTree>
    <p:extLst>
      <p:ext uri="{BB962C8B-B14F-4D97-AF65-F5344CB8AC3E}">
        <p14:creationId xmlns:p14="http://schemas.microsoft.com/office/powerpoint/2010/main" val="6646315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r>
              <a:rPr lang="en-US" sz="4400" dirty="0">
                <a:solidFill>
                  <a:schemeClr val="tx1"/>
                </a:solidFill>
              </a:rPr>
              <a:t>Grounding</a:t>
            </a:r>
            <a:endParaRPr lang="en-US" sz="4400" b="1" dirty="0">
              <a:solidFill>
                <a:schemeClr val="tx1"/>
              </a:solidFill>
            </a:endParaRPr>
          </a:p>
        </p:txBody>
      </p:sp>
      <p:sp>
        <p:nvSpPr>
          <p:cNvPr id="1221635" name="Rectangle 3"/>
          <p:cNvSpPr>
            <a:spLocks noGrp="1" noChangeArrowheads="1"/>
          </p:cNvSpPr>
          <p:nvPr>
            <p:ph idx="1"/>
          </p:nvPr>
        </p:nvSpPr>
        <p:spPr>
          <a:xfrm>
            <a:off x="1295400" y="1447800"/>
            <a:ext cx="10210800" cy="4572000"/>
          </a:xfrm>
        </p:spPr>
        <p:txBody>
          <a:bodyPr>
            <a:noAutofit/>
          </a:bodyPr>
          <a:lstStyle/>
          <a:p>
            <a:pPr marL="457178" indent="-457178">
              <a:buFont typeface="Arial" panose="020B0604020202020204" pitchFamily="34" charset="0"/>
              <a:buChar char="•"/>
            </a:pPr>
            <a:r>
              <a:rPr lang="en-US" sz="3200" dirty="0">
                <a:solidFill>
                  <a:schemeClr val="tx1"/>
                </a:solidFill>
                <a:latin typeface="Calibri" panose="020F0502020204030204" pitchFamily="34" charset="0"/>
                <a:ea typeface="ＭＳ Ｐゴシック" charset="-128"/>
                <a:cs typeface="Calibri" panose="020F0502020204030204" pitchFamily="34" charset="0"/>
              </a:rPr>
              <a:t>Grounding is relevant for human-machine interaction</a:t>
            </a:r>
            <a:endParaRPr lang="en-US" sz="3200" dirty="0">
              <a:solidFill>
                <a:schemeClr val="tx1"/>
              </a:solidFill>
              <a:latin typeface="Calibri" panose="020F0502020204030204" pitchFamily="34" charset="0"/>
              <a:cs typeface="Calibri" panose="020F0502020204030204" pitchFamily="34" charset="0"/>
            </a:endParaRPr>
          </a:p>
          <a:p>
            <a:pPr marL="854023" lvl="1" indent="-457178">
              <a:buFont typeface="Arial" panose="020B0604020202020204" pitchFamily="34" charset="0"/>
              <a:buChar char="•"/>
            </a:pPr>
            <a:r>
              <a:rPr lang="en-US" sz="2800" dirty="0">
                <a:solidFill>
                  <a:schemeClr val="tx1"/>
                </a:solidFill>
                <a:latin typeface="Calibri" panose="020F0502020204030204" pitchFamily="34" charset="0"/>
                <a:cs typeface="Calibri" panose="020F0502020204030204" pitchFamily="34" charset="0"/>
              </a:rPr>
              <a:t>Why do elevator buttons light up?</a:t>
            </a:r>
          </a:p>
          <a:p>
            <a:endParaRPr lang="en-US" dirty="0"/>
          </a:p>
        </p:txBody>
      </p:sp>
      <p:pic>
        <p:nvPicPr>
          <p:cNvPr id="3" name="Picture 2">
            <a:extLst>
              <a:ext uri="{FF2B5EF4-FFF2-40B4-BE49-F238E27FC236}">
                <a16:creationId xmlns:a16="http://schemas.microsoft.com/office/drawing/2014/main" id="{AA68C7A3-6306-9F4B-966D-6B5684ABB7CA}"/>
              </a:ext>
            </a:extLst>
          </p:cNvPr>
          <p:cNvPicPr>
            <a:picLocks noChangeAspect="1"/>
          </p:cNvPicPr>
          <p:nvPr/>
        </p:nvPicPr>
        <p:blipFill>
          <a:blip r:embed="rId3"/>
          <a:srcRect/>
          <a:stretch/>
        </p:blipFill>
        <p:spPr>
          <a:xfrm>
            <a:off x="4419600" y="3048000"/>
            <a:ext cx="2743200" cy="3657600"/>
          </a:xfrm>
          <a:prstGeom prst="rect">
            <a:avLst/>
          </a:prstGeom>
        </p:spPr>
      </p:pic>
    </p:spTree>
    <p:extLst>
      <p:ext uri="{BB962C8B-B14F-4D97-AF65-F5344CB8AC3E}">
        <p14:creationId xmlns:p14="http://schemas.microsoft.com/office/powerpoint/2010/main" val="1393118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59C48-FC76-DE4B-A0F9-1894738570BD}"/>
              </a:ext>
            </a:extLst>
          </p:cNvPr>
          <p:cNvSpPr>
            <a:spLocks noGrp="1"/>
          </p:cNvSpPr>
          <p:nvPr>
            <p:ph type="title"/>
          </p:nvPr>
        </p:nvSpPr>
        <p:spPr>
          <a:xfrm>
            <a:off x="1828800" y="508000"/>
            <a:ext cx="8534400" cy="482600"/>
          </a:xfrm>
        </p:spPr>
        <p:txBody>
          <a:bodyPr>
            <a:normAutofit fontScale="90000"/>
          </a:bodyPr>
          <a:lstStyle/>
          <a:p>
            <a:r>
              <a:rPr lang="en-US" sz="4400" dirty="0"/>
              <a:t>Grounding: Establishing Common Ground</a:t>
            </a:r>
          </a:p>
        </p:txBody>
      </p:sp>
      <p:sp>
        <p:nvSpPr>
          <p:cNvPr id="3" name="Content Placeholder 2">
            <a:extLst>
              <a:ext uri="{FF2B5EF4-FFF2-40B4-BE49-F238E27FC236}">
                <a16:creationId xmlns:a16="http://schemas.microsoft.com/office/drawing/2014/main" id="{5ECDC422-8DDB-F84F-81D8-C445D48E5452}"/>
              </a:ext>
            </a:extLst>
          </p:cNvPr>
          <p:cNvSpPr>
            <a:spLocks noGrp="1"/>
          </p:cNvSpPr>
          <p:nvPr>
            <p:ph idx="1"/>
          </p:nvPr>
        </p:nvSpPr>
        <p:spPr>
          <a:xfrm>
            <a:off x="1828800" y="1371600"/>
            <a:ext cx="8534400" cy="5181600"/>
          </a:xfrm>
        </p:spPr>
        <p:txBody>
          <a:bodyPr>
            <a:normAutofit/>
          </a:bodyPr>
          <a:lstStyle/>
          <a:p>
            <a:pPr marL="0" indent="0"/>
            <a:r>
              <a:rPr lang="en-US" sz="3000" dirty="0"/>
              <a:t>A: And you said returning on May 15th?</a:t>
            </a:r>
            <a:br>
              <a:rPr lang="en-US" sz="3000" dirty="0"/>
            </a:br>
            <a:r>
              <a:rPr lang="en-US" sz="3000" dirty="0"/>
              <a:t>C: Uh, yeah, at the end of the day.</a:t>
            </a:r>
            <a:br>
              <a:rPr lang="en-US" sz="3000" dirty="0"/>
            </a:br>
            <a:r>
              <a:rPr lang="en-US" sz="3000" dirty="0"/>
              <a:t>A: </a:t>
            </a:r>
            <a:r>
              <a:rPr lang="en-US" sz="3000" b="1" dirty="0">
                <a:solidFill>
                  <a:srgbClr val="0070C0"/>
                </a:solidFill>
              </a:rPr>
              <a:t>OK</a:t>
            </a:r>
          </a:p>
          <a:p>
            <a:pPr marL="0" indent="0"/>
            <a:endParaRPr lang="en-US" sz="3000" b="1" dirty="0"/>
          </a:p>
          <a:p>
            <a:pPr marL="0" indent="0"/>
            <a:r>
              <a:rPr lang="en-US" sz="3000" dirty="0"/>
              <a:t>C: OK I’ll take the 5ish flight on the night before on the 11th.</a:t>
            </a:r>
            <a:br>
              <a:rPr lang="en-US" sz="3000" dirty="0"/>
            </a:br>
            <a:r>
              <a:rPr lang="en-US" sz="3000" dirty="0"/>
              <a:t>A: </a:t>
            </a:r>
            <a:r>
              <a:rPr lang="en-US" sz="3000" b="1" dirty="0">
                <a:solidFill>
                  <a:srgbClr val="0070C0"/>
                </a:solidFill>
              </a:rPr>
              <a:t>On the 11th? OK. </a:t>
            </a:r>
          </a:p>
          <a:p>
            <a:pPr marL="0" indent="0"/>
            <a:endParaRPr lang="en-US" sz="3000" b="1" dirty="0"/>
          </a:p>
          <a:p>
            <a:pPr marL="0" indent="0"/>
            <a:r>
              <a:rPr lang="en-US" sz="3000" dirty="0"/>
              <a:t>C: ...I need to travel in May.</a:t>
            </a:r>
            <a:br>
              <a:rPr lang="en-US" sz="3000" dirty="0"/>
            </a:br>
            <a:r>
              <a:rPr lang="en-US" sz="3000" dirty="0"/>
              <a:t>A: </a:t>
            </a:r>
            <a:r>
              <a:rPr lang="en-US" sz="3000" b="1" dirty="0">
                <a:solidFill>
                  <a:srgbClr val="0070C0"/>
                </a:solidFill>
              </a:rPr>
              <a:t>And</a:t>
            </a:r>
            <a:r>
              <a:rPr lang="en-US" sz="3000" dirty="0"/>
              <a:t>, what day </a:t>
            </a:r>
            <a:r>
              <a:rPr lang="en-US" sz="3000" b="1" dirty="0">
                <a:solidFill>
                  <a:srgbClr val="0070C0"/>
                </a:solidFill>
              </a:rPr>
              <a:t>in May </a:t>
            </a:r>
            <a:r>
              <a:rPr lang="en-US" sz="3000" dirty="0"/>
              <a:t>did you want to travel?</a:t>
            </a:r>
          </a:p>
          <a:p>
            <a:endParaRPr lang="en-US" dirty="0"/>
          </a:p>
        </p:txBody>
      </p:sp>
    </p:spTree>
    <p:extLst>
      <p:ext uri="{BB962C8B-B14F-4D97-AF65-F5344CB8AC3E}">
        <p14:creationId xmlns:p14="http://schemas.microsoft.com/office/powerpoint/2010/main" val="1977557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975732" y="290545"/>
            <a:ext cx="10591800" cy="742339"/>
          </a:xfrm>
        </p:spPr>
        <p:txBody>
          <a:bodyPr>
            <a:normAutofit/>
          </a:bodyPr>
          <a:lstStyle/>
          <a:p>
            <a:r>
              <a:rPr lang="en-US" sz="4000" dirty="0"/>
              <a:t>Grounding is important for computers too!</a:t>
            </a:r>
          </a:p>
        </p:txBody>
      </p:sp>
      <p:sp>
        <p:nvSpPr>
          <p:cNvPr id="57347" name="Rectangle 3"/>
          <p:cNvSpPr>
            <a:spLocks noGrp="1" noChangeArrowheads="1"/>
          </p:cNvSpPr>
          <p:nvPr>
            <p:ph idx="1"/>
          </p:nvPr>
        </p:nvSpPr>
        <p:spPr>
          <a:xfrm>
            <a:off x="1295400" y="1752600"/>
            <a:ext cx="10287000" cy="4572000"/>
          </a:xfrm>
        </p:spPr>
        <p:txBody>
          <a:bodyPr>
            <a:normAutofit/>
          </a:bodyPr>
          <a:lstStyle/>
          <a:p>
            <a:pPr marL="0" indent="0"/>
            <a:r>
              <a:rPr lang="en-US" sz="3200" dirty="0">
                <a:solidFill>
                  <a:srgbClr val="0070C0"/>
                </a:solidFill>
              </a:rPr>
              <a:t>System</a:t>
            </a:r>
            <a:r>
              <a:rPr lang="en-US" sz="3200" dirty="0">
                <a:solidFill>
                  <a:schemeClr val="tx1"/>
                </a:solidFill>
              </a:rPr>
              <a:t>: Did you want to review some more of your profile?</a:t>
            </a:r>
          </a:p>
          <a:p>
            <a:pPr marL="0" indent="0"/>
            <a:r>
              <a:rPr lang="en-US" sz="3200" dirty="0">
                <a:solidFill>
                  <a:srgbClr val="0070C0"/>
                </a:solidFill>
              </a:rPr>
              <a:t>User</a:t>
            </a:r>
            <a:r>
              <a:rPr lang="en-US" sz="3200" dirty="0">
                <a:solidFill>
                  <a:schemeClr val="tx1"/>
                </a:solidFill>
              </a:rPr>
              <a:t>: No.</a:t>
            </a:r>
          </a:p>
          <a:p>
            <a:pPr marL="0" indent="0"/>
            <a:r>
              <a:rPr lang="en-US" sz="3200" dirty="0">
                <a:solidFill>
                  <a:srgbClr val="0070C0"/>
                </a:solidFill>
              </a:rPr>
              <a:t>System</a:t>
            </a:r>
            <a:r>
              <a:rPr lang="en-US" sz="3200" dirty="0">
                <a:solidFill>
                  <a:schemeClr val="tx1"/>
                </a:solidFill>
              </a:rPr>
              <a:t>: What’s next?</a:t>
            </a:r>
          </a:p>
          <a:p>
            <a:endParaRPr lang="en-US" sz="3200" dirty="0"/>
          </a:p>
          <a:p>
            <a:pPr marL="0" indent="0"/>
            <a:r>
              <a:rPr lang="en-US" sz="3200" dirty="0">
                <a:solidFill>
                  <a:srgbClr val="0070C0"/>
                </a:solidFill>
              </a:rPr>
              <a:t>System</a:t>
            </a:r>
            <a:r>
              <a:rPr lang="en-US" sz="3200" dirty="0">
                <a:solidFill>
                  <a:schemeClr val="tx1"/>
                </a:solidFill>
              </a:rPr>
              <a:t>: Did you want to review some more of your profile?</a:t>
            </a:r>
          </a:p>
          <a:p>
            <a:pPr marL="0" indent="0"/>
            <a:r>
              <a:rPr lang="en-US" sz="3200" dirty="0">
                <a:solidFill>
                  <a:srgbClr val="0070C0"/>
                </a:solidFill>
              </a:rPr>
              <a:t>User</a:t>
            </a:r>
            <a:r>
              <a:rPr lang="en-US" sz="3200" dirty="0">
                <a:solidFill>
                  <a:schemeClr val="tx1"/>
                </a:solidFill>
              </a:rPr>
              <a:t>: No.</a:t>
            </a:r>
          </a:p>
          <a:p>
            <a:pPr marL="0" indent="0"/>
            <a:r>
              <a:rPr lang="en-US" sz="3200" dirty="0">
                <a:solidFill>
                  <a:srgbClr val="0070C0"/>
                </a:solidFill>
              </a:rPr>
              <a:t>System</a:t>
            </a:r>
            <a:r>
              <a:rPr lang="en-US" sz="3200" dirty="0">
                <a:solidFill>
                  <a:schemeClr val="tx1"/>
                </a:solidFill>
              </a:rPr>
              <a:t>: </a:t>
            </a:r>
            <a:r>
              <a:rPr lang="en-US" sz="3200" b="1" dirty="0">
                <a:solidFill>
                  <a:schemeClr val="tx1"/>
                </a:solidFill>
              </a:rPr>
              <a:t>Okay</a:t>
            </a:r>
            <a:r>
              <a:rPr lang="en-US" sz="3200" dirty="0">
                <a:solidFill>
                  <a:schemeClr val="tx1"/>
                </a:solidFill>
              </a:rPr>
              <a:t>, what’s next?</a:t>
            </a:r>
          </a:p>
          <a:p>
            <a:endParaRPr lang="en-US" dirty="0"/>
          </a:p>
          <a:p>
            <a:endParaRPr lang="en-US" dirty="0"/>
          </a:p>
        </p:txBody>
      </p:sp>
      <p:sp>
        <p:nvSpPr>
          <p:cNvPr id="57348" name="WordArt 4"/>
          <p:cNvSpPr>
            <a:spLocks noChangeArrowheads="1" noChangeShapeType="1" noTextEdit="1"/>
          </p:cNvSpPr>
          <p:nvPr/>
        </p:nvSpPr>
        <p:spPr bwMode="auto">
          <a:xfrm>
            <a:off x="7581900" y="2417494"/>
            <a:ext cx="2705101" cy="571500"/>
          </a:xfrm>
          <a:prstGeom prst="rect">
            <a:avLst/>
          </a:prstGeom>
        </p:spPr>
        <p:txBody>
          <a:bodyPr wrap="none" fromWordArt="1">
            <a:prstTxWarp prst="textPlain">
              <a:avLst>
                <a:gd name="adj" fmla="val 50000"/>
              </a:avLst>
            </a:prstTxWarp>
          </a:bodyPr>
          <a:lstStyle/>
          <a:p>
            <a:pPr algn="ctr"/>
            <a:r>
              <a:rPr lang="en-US" sz="3600" kern="10" dirty="0">
                <a:ln w="9525">
                  <a:solidFill>
                    <a:srgbClr val="000000"/>
                  </a:solidFill>
                  <a:round/>
                  <a:headEnd/>
                  <a:tailEnd/>
                </a:ln>
                <a:latin typeface="Arial Black"/>
                <a:ea typeface="Arial Black"/>
                <a:cs typeface="Arial Black"/>
              </a:rPr>
              <a:t>Awkward!</a:t>
            </a:r>
          </a:p>
        </p:txBody>
      </p:sp>
      <p:sp>
        <p:nvSpPr>
          <p:cNvPr id="57349" name="WordArt 5"/>
          <p:cNvSpPr>
            <a:spLocks noChangeArrowheads="1" noChangeShapeType="1" noTextEdit="1"/>
          </p:cNvSpPr>
          <p:nvPr/>
        </p:nvSpPr>
        <p:spPr bwMode="auto">
          <a:xfrm>
            <a:off x="7444742" y="5105404"/>
            <a:ext cx="3604260" cy="483577"/>
          </a:xfrm>
          <a:prstGeom prst="rect">
            <a:avLst/>
          </a:prstGeom>
        </p:spPr>
        <p:txBody>
          <a:bodyPr wrap="none" fromWordArt="1">
            <a:prstTxWarp prst="textPlain">
              <a:avLst>
                <a:gd name="adj" fmla="val 50000"/>
              </a:avLst>
            </a:prstTxWarp>
          </a:bodyPr>
          <a:lstStyle/>
          <a:p>
            <a:pPr algn="ctr"/>
            <a:r>
              <a:rPr lang="en-US" sz="3600" kern="10" dirty="0">
                <a:ln w="9525">
                  <a:solidFill>
                    <a:srgbClr val="000000"/>
                  </a:solidFill>
                  <a:round/>
                  <a:headEnd/>
                  <a:tailEnd/>
                </a:ln>
                <a:solidFill>
                  <a:srgbClr val="00FF00"/>
                </a:solidFill>
                <a:latin typeface="Arial Black"/>
                <a:ea typeface="Arial Black"/>
                <a:cs typeface="Arial Black"/>
              </a:rPr>
              <a:t>Less Awkward!</a:t>
            </a:r>
          </a:p>
        </p:txBody>
      </p:sp>
      <p:sp>
        <p:nvSpPr>
          <p:cNvPr id="2" name="TextBox 1"/>
          <p:cNvSpPr txBox="1"/>
          <p:nvPr/>
        </p:nvSpPr>
        <p:spPr>
          <a:xfrm>
            <a:off x="9867635" y="955303"/>
            <a:ext cx="1334789" cy="276999"/>
          </a:xfrm>
          <a:prstGeom prst="rect">
            <a:avLst/>
          </a:prstGeom>
          <a:noFill/>
        </p:spPr>
        <p:txBody>
          <a:bodyPr wrap="none" rtlCol="0">
            <a:spAutoFit/>
          </a:bodyPr>
          <a:lstStyle/>
          <a:p>
            <a:r>
              <a:rPr lang="en-US" sz="1200" dirty="0">
                <a:latin typeface="Calibri" panose="020F0502020204030204" pitchFamily="34" charset="0"/>
                <a:cs typeface="Calibri" panose="020F0502020204030204" pitchFamily="34" charset="0"/>
              </a:rPr>
              <a:t>Cohen et al (2004)</a:t>
            </a:r>
          </a:p>
        </p:txBody>
      </p:sp>
    </p:spTree>
    <p:extLst>
      <p:ext uri="{BB962C8B-B14F-4D97-AF65-F5344CB8AC3E}">
        <p14:creationId xmlns:p14="http://schemas.microsoft.com/office/powerpoint/2010/main" val="3077092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3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347">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7347">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347">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73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8" grpId="0"/>
      <p:bldP spid="5734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34BE2-15C3-6B41-9085-E22EEBCEA7D0}"/>
              </a:ext>
            </a:extLst>
          </p:cNvPr>
          <p:cNvSpPr>
            <a:spLocks noGrp="1"/>
          </p:cNvSpPr>
          <p:nvPr>
            <p:ph type="title"/>
          </p:nvPr>
        </p:nvSpPr>
        <p:spPr/>
        <p:txBody>
          <a:bodyPr/>
          <a:lstStyle/>
          <a:p>
            <a:r>
              <a:rPr lang="en-US" dirty="0"/>
              <a:t>Conversations have structure</a:t>
            </a:r>
          </a:p>
        </p:txBody>
      </p:sp>
      <p:sp>
        <p:nvSpPr>
          <p:cNvPr id="3" name="Content Placeholder 2">
            <a:extLst>
              <a:ext uri="{FF2B5EF4-FFF2-40B4-BE49-F238E27FC236}">
                <a16:creationId xmlns:a16="http://schemas.microsoft.com/office/drawing/2014/main" id="{EBF91B8A-7B02-4D46-9F8E-4AD93C199C0A}"/>
              </a:ext>
            </a:extLst>
          </p:cNvPr>
          <p:cNvSpPr>
            <a:spLocks noGrp="1"/>
          </p:cNvSpPr>
          <p:nvPr>
            <p:ph idx="1"/>
          </p:nvPr>
        </p:nvSpPr>
        <p:spPr/>
        <p:txBody>
          <a:bodyPr>
            <a:normAutofit/>
          </a:bodyPr>
          <a:lstStyle/>
          <a:p>
            <a:r>
              <a:rPr lang="en-US" sz="3200" dirty="0">
                <a:solidFill>
                  <a:schemeClr val="tx1"/>
                </a:solidFill>
              </a:rPr>
              <a:t>Local structure between adjacent speech acts, from the field of </a:t>
            </a:r>
            <a:r>
              <a:rPr lang="en-US" sz="3200" b="1" dirty="0">
                <a:solidFill>
                  <a:schemeClr val="tx1"/>
                </a:solidFill>
              </a:rPr>
              <a:t>conversational analysis</a:t>
            </a:r>
            <a:r>
              <a:rPr lang="en-US" sz="3200" dirty="0">
                <a:solidFill>
                  <a:schemeClr val="tx1"/>
                </a:solidFill>
              </a:rPr>
              <a:t> (Sacks et al. 1974)</a:t>
            </a:r>
          </a:p>
          <a:p>
            <a:endParaRPr lang="en-US" sz="3200" dirty="0">
              <a:solidFill>
                <a:schemeClr val="tx1"/>
              </a:solidFill>
            </a:endParaRPr>
          </a:p>
          <a:p>
            <a:r>
              <a:rPr lang="en-US" sz="3200" dirty="0">
                <a:solidFill>
                  <a:schemeClr val="tx1"/>
                </a:solidFill>
              </a:rPr>
              <a:t>Called</a:t>
            </a:r>
            <a:r>
              <a:rPr lang="en-US" sz="3200" b="1" dirty="0">
                <a:solidFill>
                  <a:schemeClr val="tx1"/>
                </a:solidFill>
              </a:rPr>
              <a:t> adjacency pairs:</a:t>
            </a:r>
          </a:p>
          <a:p>
            <a:r>
              <a:rPr lang="en-US" sz="3200" dirty="0">
                <a:solidFill>
                  <a:schemeClr val="tx1"/>
                </a:solidFill>
              </a:rPr>
              <a:t>	</a:t>
            </a:r>
            <a:r>
              <a:rPr lang="en-US" sz="3200" cap="small" dirty="0">
                <a:solidFill>
                  <a:schemeClr val="tx1"/>
                </a:solidFill>
              </a:rPr>
              <a:t>Question</a:t>
            </a:r>
            <a:r>
              <a:rPr lang="en-US" sz="3200" dirty="0">
                <a:solidFill>
                  <a:schemeClr val="tx1"/>
                </a:solidFill>
              </a:rPr>
              <a:t>… </a:t>
            </a:r>
            <a:r>
              <a:rPr lang="en-US" sz="3200" cap="small" dirty="0">
                <a:solidFill>
                  <a:schemeClr val="tx1"/>
                </a:solidFill>
              </a:rPr>
              <a:t>Answer</a:t>
            </a:r>
          </a:p>
          <a:p>
            <a:r>
              <a:rPr lang="en-US" sz="3200" cap="small" dirty="0">
                <a:solidFill>
                  <a:schemeClr val="tx1"/>
                </a:solidFill>
              </a:rPr>
              <a:t>Proposal</a:t>
            </a:r>
            <a:r>
              <a:rPr lang="en-US" sz="3200" dirty="0">
                <a:solidFill>
                  <a:schemeClr val="tx1"/>
                </a:solidFill>
              </a:rPr>
              <a:t>… </a:t>
            </a:r>
            <a:r>
              <a:rPr lang="en-US" sz="3200" cap="small" dirty="0">
                <a:solidFill>
                  <a:schemeClr val="tx1"/>
                </a:solidFill>
              </a:rPr>
              <a:t>Acceptance/Rejection</a:t>
            </a:r>
          </a:p>
          <a:p>
            <a:r>
              <a:rPr lang="en-US" sz="3200" cap="small" dirty="0">
                <a:solidFill>
                  <a:schemeClr val="tx1"/>
                </a:solidFill>
              </a:rPr>
              <a:t>Compliments</a:t>
            </a:r>
            <a:r>
              <a:rPr lang="en-US" sz="3200" dirty="0">
                <a:solidFill>
                  <a:schemeClr val="tx1"/>
                </a:solidFill>
              </a:rPr>
              <a:t> ("Nice jacket!")… </a:t>
            </a:r>
            <a:r>
              <a:rPr lang="en-US" sz="3200" cap="small" dirty="0" err="1">
                <a:solidFill>
                  <a:schemeClr val="tx1"/>
                </a:solidFill>
              </a:rPr>
              <a:t>Downplayer</a:t>
            </a:r>
            <a:r>
              <a:rPr lang="en-US" sz="3200" dirty="0">
                <a:solidFill>
                  <a:schemeClr val="tx1"/>
                </a:solidFill>
              </a:rPr>
              <a:t> ("Oh, this old thing?")</a:t>
            </a:r>
          </a:p>
        </p:txBody>
      </p:sp>
    </p:spTree>
    <p:extLst>
      <p:ext uri="{BB962C8B-B14F-4D97-AF65-F5344CB8AC3E}">
        <p14:creationId xmlns:p14="http://schemas.microsoft.com/office/powerpoint/2010/main" val="40536145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396-A8ED-924F-84F8-5C32ED435F04}"/>
              </a:ext>
            </a:extLst>
          </p:cNvPr>
          <p:cNvSpPr>
            <a:spLocks noGrp="1"/>
          </p:cNvSpPr>
          <p:nvPr>
            <p:ph type="title"/>
          </p:nvPr>
        </p:nvSpPr>
        <p:spPr>
          <a:xfrm>
            <a:off x="1097283" y="304800"/>
            <a:ext cx="10789919" cy="990600"/>
          </a:xfrm>
        </p:spPr>
        <p:txBody>
          <a:bodyPr>
            <a:normAutofit/>
          </a:bodyPr>
          <a:lstStyle/>
          <a:p>
            <a:r>
              <a:rPr lang="en-US" sz="4000" dirty="0">
                <a:latin typeface="Franklin Gothic Book" panose="020B0503020102020204" pitchFamily="34" charset="0"/>
              </a:rPr>
              <a:t>Another kind of structure: </a:t>
            </a:r>
            <a:r>
              <a:rPr lang="en-US" sz="4000" dirty="0" err="1">
                <a:latin typeface="Franklin Gothic Book" panose="020B0503020102020204" pitchFamily="34" charset="0"/>
              </a:rPr>
              <a:t>Subdialogues</a:t>
            </a:r>
            <a:endParaRPr lang="en-US" sz="4000" dirty="0">
              <a:latin typeface="Franklin Gothic Book" panose="020B0503020102020204" pitchFamily="34" charset="0"/>
            </a:endParaRPr>
          </a:p>
        </p:txBody>
      </p:sp>
      <p:sp>
        <p:nvSpPr>
          <p:cNvPr id="3" name="Content Placeholder 2">
            <a:extLst>
              <a:ext uri="{FF2B5EF4-FFF2-40B4-BE49-F238E27FC236}">
                <a16:creationId xmlns:a16="http://schemas.microsoft.com/office/drawing/2014/main" id="{238C99EB-DF8C-AA4E-A02A-9741674565A7}"/>
              </a:ext>
            </a:extLst>
          </p:cNvPr>
          <p:cNvSpPr>
            <a:spLocks noGrp="1"/>
          </p:cNvSpPr>
          <p:nvPr>
            <p:ph idx="1"/>
          </p:nvPr>
        </p:nvSpPr>
        <p:spPr>
          <a:xfrm>
            <a:off x="457200" y="2618723"/>
            <a:ext cx="11734800" cy="3934479"/>
          </a:xfrm>
        </p:spPr>
        <p:txBody>
          <a:bodyPr/>
          <a:lstStyle/>
          <a:p>
            <a:pPr marL="0" indent="0"/>
            <a:r>
              <a:rPr lang="en-US" sz="3000" dirty="0">
                <a:solidFill>
                  <a:srgbClr val="0070C0"/>
                </a:solidFill>
              </a:rPr>
              <a:t>Agent</a:t>
            </a:r>
            <a:r>
              <a:rPr lang="en-US" sz="3000" dirty="0">
                <a:solidFill>
                  <a:schemeClr val="tx1"/>
                </a:solidFill>
              </a:rPr>
              <a:t>:  OK.  There's #two non-stops#</a:t>
            </a:r>
          </a:p>
          <a:p>
            <a:pPr marL="342882" lvl="1" indent="0">
              <a:buNone/>
            </a:pPr>
            <a:r>
              <a:rPr lang="en-US" sz="3000" dirty="0">
                <a:solidFill>
                  <a:srgbClr val="0070C0"/>
                </a:solidFill>
              </a:rPr>
              <a:t>Client</a:t>
            </a:r>
            <a:r>
              <a:rPr lang="en-US" sz="3000" dirty="0">
                <a:solidFill>
                  <a:schemeClr val="tx1"/>
                </a:solidFill>
              </a:rPr>
              <a:t>:                     #Act- actually#, what day of the week is the 15th?</a:t>
            </a:r>
            <a:br>
              <a:rPr lang="en-US" sz="3000" dirty="0">
                <a:solidFill>
                  <a:schemeClr val="tx1"/>
                </a:solidFill>
              </a:rPr>
            </a:br>
            <a:r>
              <a:rPr lang="en-US" sz="3000" dirty="0">
                <a:solidFill>
                  <a:srgbClr val="0070C0"/>
                </a:solidFill>
              </a:rPr>
              <a:t>Agent</a:t>
            </a:r>
            <a:r>
              <a:rPr lang="en-US" sz="3000" dirty="0">
                <a:solidFill>
                  <a:schemeClr val="tx1"/>
                </a:solidFill>
              </a:rPr>
              <a:t>: It’s a Friday.</a:t>
            </a:r>
          </a:p>
          <a:p>
            <a:pPr marL="342882" lvl="1" indent="0">
              <a:buNone/>
            </a:pPr>
            <a:r>
              <a:rPr lang="en-US" sz="3000" dirty="0">
                <a:solidFill>
                  <a:srgbClr val="0070C0"/>
                </a:solidFill>
              </a:rPr>
              <a:t>Client</a:t>
            </a:r>
            <a:r>
              <a:rPr lang="en-US" sz="3000" dirty="0">
                <a:solidFill>
                  <a:schemeClr val="tx1"/>
                </a:solidFill>
              </a:rPr>
              <a:t>: Uh hmm. I would consider staying there an extra day </a:t>
            </a:r>
            <a:r>
              <a:rPr lang="en-US" sz="3000" dirty="0" err="1">
                <a:solidFill>
                  <a:schemeClr val="tx1"/>
                </a:solidFill>
              </a:rPr>
              <a:t>til</a:t>
            </a:r>
            <a:r>
              <a:rPr lang="en-US" sz="3000" dirty="0">
                <a:solidFill>
                  <a:schemeClr val="tx1"/>
                </a:solidFill>
              </a:rPr>
              <a:t> Sunday. </a:t>
            </a:r>
          </a:p>
          <a:p>
            <a:pPr marL="0" indent="0"/>
            <a:r>
              <a:rPr lang="en-US" sz="3000" dirty="0">
                <a:solidFill>
                  <a:srgbClr val="0070C0"/>
                </a:solidFill>
              </a:rPr>
              <a:t>Agent</a:t>
            </a:r>
            <a:r>
              <a:rPr lang="en-US" sz="3000" dirty="0">
                <a:solidFill>
                  <a:schemeClr val="tx1"/>
                </a:solidFill>
              </a:rPr>
              <a:t>: OK...OK. On Sunday I have ... </a:t>
            </a:r>
          </a:p>
          <a:p>
            <a:endParaRPr lang="en-US" dirty="0">
              <a:solidFill>
                <a:schemeClr val="tx1"/>
              </a:solidFill>
            </a:endParaRPr>
          </a:p>
        </p:txBody>
      </p:sp>
      <p:sp>
        <p:nvSpPr>
          <p:cNvPr id="4" name="Slide Number Placeholder 3">
            <a:extLst>
              <a:ext uri="{FF2B5EF4-FFF2-40B4-BE49-F238E27FC236}">
                <a16:creationId xmlns:a16="http://schemas.microsoft.com/office/drawing/2014/main" id="{1A052F10-3936-3B44-B012-EF7967BB6C3C}"/>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25</a:t>
            </a:fld>
            <a:endParaRPr lang="en-US">
              <a:solidFill>
                <a:prstClr val="black"/>
              </a:solidFill>
            </a:endParaRPr>
          </a:p>
        </p:txBody>
      </p:sp>
      <p:sp>
        <p:nvSpPr>
          <p:cNvPr id="5" name="TextBox 4">
            <a:extLst>
              <a:ext uri="{FF2B5EF4-FFF2-40B4-BE49-F238E27FC236}">
                <a16:creationId xmlns:a16="http://schemas.microsoft.com/office/drawing/2014/main" id="{9DF84AA8-48B7-9F44-9F52-EEDD11B540AC}"/>
              </a:ext>
            </a:extLst>
          </p:cNvPr>
          <p:cNvSpPr txBox="1"/>
          <p:nvPr/>
        </p:nvSpPr>
        <p:spPr>
          <a:xfrm>
            <a:off x="990604" y="1664677"/>
            <a:ext cx="4573303" cy="646331"/>
          </a:xfrm>
          <a:prstGeom prst="rect">
            <a:avLst/>
          </a:prstGeom>
          <a:noFill/>
        </p:spPr>
        <p:txBody>
          <a:bodyPr wrap="none" rtlCol="0">
            <a:spAutoFit/>
          </a:bodyPr>
          <a:lstStyle/>
          <a:p>
            <a:r>
              <a:rPr lang="en-US" sz="3600" b="1" dirty="0">
                <a:latin typeface="Calibri" panose="020F0502020204030204" pitchFamily="34" charset="0"/>
                <a:cs typeface="Calibri" panose="020F0502020204030204" pitchFamily="34" charset="0"/>
              </a:rPr>
              <a:t>Correction</a:t>
            </a:r>
            <a:r>
              <a:rPr lang="en-US" sz="3600" dirty="0">
                <a:latin typeface="Calibri" panose="020F0502020204030204" pitchFamily="34" charset="0"/>
                <a:cs typeface="Calibri" panose="020F0502020204030204" pitchFamily="34" charset="0"/>
              </a:rPr>
              <a:t> </a:t>
            </a:r>
            <a:r>
              <a:rPr lang="en-US" sz="3600" dirty="0" err="1">
                <a:latin typeface="Calibri" panose="020F0502020204030204" pitchFamily="34" charset="0"/>
                <a:cs typeface="Calibri" panose="020F0502020204030204" pitchFamily="34" charset="0"/>
              </a:rPr>
              <a:t>subdialogue</a:t>
            </a:r>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37921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396-A8ED-924F-84F8-5C32ED435F04}"/>
              </a:ext>
            </a:extLst>
          </p:cNvPr>
          <p:cNvSpPr>
            <a:spLocks noGrp="1"/>
          </p:cNvSpPr>
          <p:nvPr>
            <p:ph type="title"/>
          </p:nvPr>
        </p:nvSpPr>
        <p:spPr>
          <a:xfrm>
            <a:off x="1834663" y="152400"/>
            <a:ext cx="7467600" cy="990600"/>
          </a:xfrm>
        </p:spPr>
        <p:txBody>
          <a:bodyPr/>
          <a:lstStyle/>
          <a:p>
            <a:r>
              <a:rPr lang="en-US" sz="4400" dirty="0">
                <a:latin typeface="Franklin Gothic Book" panose="020B0503020102020204" pitchFamily="34" charset="0"/>
              </a:rPr>
              <a:t>Clarification </a:t>
            </a:r>
            <a:r>
              <a:rPr lang="en-US" sz="4400" dirty="0" err="1">
                <a:latin typeface="Franklin Gothic Book" panose="020B0503020102020204" pitchFamily="34" charset="0"/>
              </a:rPr>
              <a:t>Subdialogues</a:t>
            </a:r>
            <a:endParaRPr lang="en-US" sz="4400" dirty="0">
              <a:latin typeface="Franklin Gothic Book" panose="020B0503020102020204" pitchFamily="34" charset="0"/>
            </a:endParaRPr>
          </a:p>
        </p:txBody>
      </p:sp>
      <p:sp>
        <p:nvSpPr>
          <p:cNvPr id="3" name="Content Placeholder 2">
            <a:extLst>
              <a:ext uri="{FF2B5EF4-FFF2-40B4-BE49-F238E27FC236}">
                <a16:creationId xmlns:a16="http://schemas.microsoft.com/office/drawing/2014/main" id="{238C99EB-DF8C-AA4E-A02A-9741674565A7}"/>
              </a:ext>
            </a:extLst>
          </p:cNvPr>
          <p:cNvSpPr>
            <a:spLocks noGrp="1"/>
          </p:cNvSpPr>
          <p:nvPr>
            <p:ph idx="1"/>
          </p:nvPr>
        </p:nvSpPr>
        <p:spPr>
          <a:xfrm>
            <a:off x="1097283" y="1828800"/>
            <a:ext cx="10866119" cy="4343400"/>
          </a:xfrm>
        </p:spPr>
        <p:txBody>
          <a:bodyPr/>
          <a:lstStyle/>
          <a:p>
            <a:pPr marL="0" indent="0">
              <a:lnSpc>
                <a:spcPct val="100000"/>
              </a:lnSpc>
            </a:pPr>
            <a:r>
              <a:rPr lang="en-US" sz="3200" dirty="0">
                <a:solidFill>
                  <a:srgbClr val="0070C0"/>
                </a:solidFill>
              </a:rPr>
              <a:t>User</a:t>
            </a:r>
            <a:r>
              <a:rPr lang="en-US" sz="3200" dirty="0">
                <a:solidFill>
                  <a:schemeClr val="tx1"/>
                </a:solidFill>
              </a:rPr>
              <a:t>: What do you have going to UNKNOWN WORD on the 5th?</a:t>
            </a:r>
          </a:p>
          <a:p>
            <a:pPr marL="457178" lvl="1" indent="0">
              <a:lnSpc>
                <a:spcPct val="100000"/>
              </a:lnSpc>
              <a:buNone/>
            </a:pPr>
            <a:r>
              <a:rPr lang="en-US" sz="3200" dirty="0">
                <a:solidFill>
                  <a:srgbClr val="0070C0"/>
                </a:solidFill>
              </a:rPr>
              <a:t>System</a:t>
            </a:r>
            <a:r>
              <a:rPr lang="en-US" sz="3200" dirty="0">
                <a:solidFill>
                  <a:schemeClr val="tx1"/>
                </a:solidFill>
              </a:rPr>
              <a:t>:  Let’s see, going where on the 5th?</a:t>
            </a:r>
          </a:p>
          <a:p>
            <a:pPr marL="457178" lvl="1" indent="0">
              <a:lnSpc>
                <a:spcPct val="100000"/>
              </a:lnSpc>
              <a:buNone/>
            </a:pPr>
            <a:r>
              <a:rPr lang="en-US" sz="3200" dirty="0">
                <a:solidFill>
                  <a:srgbClr val="0070C0"/>
                </a:solidFill>
              </a:rPr>
              <a:t>User</a:t>
            </a:r>
            <a:r>
              <a:rPr lang="en-US" sz="3200" dirty="0">
                <a:solidFill>
                  <a:schemeClr val="tx1"/>
                </a:solidFill>
              </a:rPr>
              <a:t>: Going to Hong Kong. </a:t>
            </a:r>
          </a:p>
          <a:p>
            <a:pPr marL="0" indent="0">
              <a:lnSpc>
                <a:spcPct val="100000"/>
              </a:lnSpc>
            </a:pPr>
            <a:r>
              <a:rPr lang="en-US" sz="3200" dirty="0">
                <a:solidFill>
                  <a:srgbClr val="0070C0"/>
                </a:solidFill>
              </a:rPr>
              <a:t>System</a:t>
            </a:r>
            <a:r>
              <a:rPr lang="en-US" sz="3200" dirty="0">
                <a:solidFill>
                  <a:schemeClr val="tx1"/>
                </a:solidFill>
              </a:rPr>
              <a:t>: OK, here are some flights... </a:t>
            </a:r>
          </a:p>
          <a:p>
            <a:endParaRPr lang="en-US" dirty="0"/>
          </a:p>
        </p:txBody>
      </p:sp>
      <p:sp>
        <p:nvSpPr>
          <p:cNvPr id="4" name="Slide Number Placeholder 3">
            <a:extLst>
              <a:ext uri="{FF2B5EF4-FFF2-40B4-BE49-F238E27FC236}">
                <a16:creationId xmlns:a16="http://schemas.microsoft.com/office/drawing/2014/main" id="{1A052F10-3936-3B44-B012-EF7967BB6C3C}"/>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26</a:t>
            </a:fld>
            <a:endParaRPr lang="en-US">
              <a:solidFill>
                <a:prstClr val="black"/>
              </a:solidFill>
            </a:endParaRPr>
          </a:p>
        </p:txBody>
      </p:sp>
    </p:spTree>
    <p:extLst>
      <p:ext uri="{BB962C8B-B14F-4D97-AF65-F5344CB8AC3E}">
        <p14:creationId xmlns:p14="http://schemas.microsoft.com/office/powerpoint/2010/main" val="20410764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27707-0989-CF48-93F5-4679611C224B}"/>
              </a:ext>
            </a:extLst>
          </p:cNvPr>
          <p:cNvSpPr>
            <a:spLocks noGrp="1"/>
          </p:cNvSpPr>
          <p:nvPr>
            <p:ph type="title"/>
          </p:nvPr>
        </p:nvSpPr>
        <p:spPr/>
        <p:txBody>
          <a:bodyPr/>
          <a:lstStyle/>
          <a:p>
            <a:r>
              <a:rPr lang="en-US" sz="4800" dirty="0" err="1">
                <a:solidFill>
                  <a:schemeClr val="tx1">
                    <a:lumMod val="65000"/>
                    <a:lumOff val="35000"/>
                  </a:schemeClr>
                </a:solidFill>
              </a:rPr>
              <a:t>Presequences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6F01C47-3CD8-7148-AEC0-0933DDD9ABFA}"/>
              </a:ext>
            </a:extLst>
          </p:cNvPr>
          <p:cNvSpPr>
            <a:spLocks noGrp="1"/>
          </p:cNvSpPr>
          <p:nvPr>
            <p:ph idx="1"/>
          </p:nvPr>
        </p:nvSpPr>
        <p:spPr/>
        <p:txBody>
          <a:bodyPr/>
          <a:lstStyle/>
          <a:p>
            <a:pPr>
              <a:lnSpc>
                <a:spcPct val="100000"/>
              </a:lnSpc>
              <a:spcBef>
                <a:spcPts val="1000"/>
              </a:spcBef>
              <a:spcAft>
                <a:spcPts val="1351"/>
              </a:spcAft>
            </a:pPr>
            <a:r>
              <a:rPr lang="en-US" sz="3600" dirty="0">
                <a:solidFill>
                  <a:srgbClr val="0070C0"/>
                </a:solidFill>
              </a:rPr>
              <a:t>User</a:t>
            </a:r>
            <a:r>
              <a:rPr lang="en-US" sz="3600" dirty="0"/>
              <a:t>: Can you make train reservations?</a:t>
            </a:r>
          </a:p>
          <a:p>
            <a:pPr>
              <a:lnSpc>
                <a:spcPct val="100000"/>
              </a:lnSpc>
              <a:spcBef>
                <a:spcPts val="1000"/>
              </a:spcBef>
              <a:spcAft>
                <a:spcPts val="1351"/>
              </a:spcAft>
            </a:pPr>
            <a:r>
              <a:rPr lang="en-US" sz="3600" dirty="0">
                <a:solidFill>
                  <a:srgbClr val="0070C0"/>
                </a:solidFill>
              </a:rPr>
              <a:t>System</a:t>
            </a:r>
            <a:r>
              <a:rPr lang="en-US" sz="3600" dirty="0"/>
              <a:t>: Yes I can.</a:t>
            </a:r>
          </a:p>
          <a:p>
            <a:pPr>
              <a:lnSpc>
                <a:spcPct val="100000"/>
              </a:lnSpc>
              <a:spcBef>
                <a:spcPts val="1000"/>
              </a:spcBef>
              <a:spcAft>
                <a:spcPts val="1351"/>
              </a:spcAft>
            </a:pPr>
            <a:r>
              <a:rPr lang="en-US" sz="3600" dirty="0">
                <a:solidFill>
                  <a:srgbClr val="0070C0"/>
                </a:solidFill>
              </a:rPr>
              <a:t>User</a:t>
            </a:r>
            <a:r>
              <a:rPr lang="en-US" sz="3600" dirty="0"/>
              <a:t>: Great, I’d like to reserve a seat on the 4pm train to New York. </a:t>
            </a:r>
          </a:p>
          <a:p>
            <a:endParaRPr lang="en-US" dirty="0"/>
          </a:p>
        </p:txBody>
      </p:sp>
    </p:spTree>
    <p:extLst>
      <p:ext uri="{BB962C8B-B14F-4D97-AF65-F5344CB8AC3E}">
        <p14:creationId xmlns:p14="http://schemas.microsoft.com/office/powerpoint/2010/main" val="33791765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28AFD-D1AC-EA45-AF5D-55509E7A9643}"/>
              </a:ext>
            </a:extLst>
          </p:cNvPr>
          <p:cNvSpPr>
            <a:spLocks noGrp="1"/>
          </p:cNvSpPr>
          <p:nvPr>
            <p:ph type="title"/>
          </p:nvPr>
        </p:nvSpPr>
        <p:spPr/>
        <p:txBody>
          <a:bodyPr/>
          <a:lstStyle/>
          <a:p>
            <a:r>
              <a:rPr lang="en-US" dirty="0"/>
              <a:t>Conversational Initiative</a:t>
            </a:r>
          </a:p>
        </p:txBody>
      </p:sp>
      <p:sp>
        <p:nvSpPr>
          <p:cNvPr id="3" name="Content Placeholder 2">
            <a:extLst>
              <a:ext uri="{FF2B5EF4-FFF2-40B4-BE49-F238E27FC236}">
                <a16:creationId xmlns:a16="http://schemas.microsoft.com/office/drawing/2014/main" id="{04D39B59-DD38-A642-98B8-D9FAF79854D2}"/>
              </a:ext>
            </a:extLst>
          </p:cNvPr>
          <p:cNvSpPr>
            <a:spLocks noGrp="1"/>
          </p:cNvSpPr>
          <p:nvPr>
            <p:ph idx="1"/>
          </p:nvPr>
        </p:nvSpPr>
        <p:spPr>
          <a:xfrm>
            <a:off x="1097283" y="1295400"/>
            <a:ext cx="11094719" cy="5562600"/>
          </a:xfrm>
        </p:spPr>
        <p:txBody>
          <a:bodyPr>
            <a:normAutofit/>
          </a:bodyPr>
          <a:lstStyle/>
          <a:p>
            <a:r>
              <a:rPr lang="en-US" sz="3200" dirty="0"/>
              <a:t>Some conversations are controlled by one person</a:t>
            </a:r>
          </a:p>
          <a:p>
            <a:pPr marL="457178" indent="-457178">
              <a:buFont typeface="Arial" panose="020B0604020202020204" pitchFamily="34" charset="0"/>
              <a:buChar char="•"/>
            </a:pPr>
            <a:r>
              <a:rPr lang="en-US" dirty="0"/>
              <a:t>A reporter interviewing a chef asks questions, and the chef responds.</a:t>
            </a:r>
          </a:p>
          <a:p>
            <a:pPr marL="457178" indent="-457178">
              <a:buFont typeface="Arial" panose="020B0604020202020204" pitchFamily="34" charset="0"/>
              <a:buChar char="•"/>
            </a:pPr>
            <a:r>
              <a:rPr lang="en-US" dirty="0"/>
              <a:t>This reporter has the </a:t>
            </a:r>
            <a:r>
              <a:rPr lang="en-US" b="1" dirty="0"/>
              <a:t>conversational initiative </a:t>
            </a:r>
            <a:r>
              <a:rPr lang="en-US" sz="2400" dirty="0"/>
              <a:t>(Walker and Whittaker 1990)</a:t>
            </a:r>
          </a:p>
          <a:p>
            <a:pPr>
              <a:spcBef>
                <a:spcPts val="1500"/>
              </a:spcBef>
            </a:pPr>
            <a:r>
              <a:rPr lang="en-US" sz="3200" dirty="0"/>
              <a:t>Most human conversations have </a:t>
            </a:r>
            <a:r>
              <a:rPr lang="en-US" sz="3200" b="1" dirty="0"/>
              <a:t>mixed initiative</a:t>
            </a:r>
            <a:r>
              <a:rPr lang="en-US" sz="3200" dirty="0"/>
              <a:t>: </a:t>
            </a:r>
          </a:p>
          <a:p>
            <a:pPr marL="854023" lvl="1" indent="-457178">
              <a:spcBef>
                <a:spcPts val="1500"/>
              </a:spcBef>
              <a:buFont typeface="Arial" panose="020B0604020202020204" pitchFamily="34" charset="0"/>
              <a:buChar char="•"/>
            </a:pPr>
            <a:r>
              <a:rPr lang="en-US" dirty="0"/>
              <a:t>I lead, then you lead, then I lead.</a:t>
            </a:r>
          </a:p>
          <a:p>
            <a:pPr marL="457178" indent="-457178">
              <a:buFont typeface="Arial" panose="020B0604020202020204" pitchFamily="34" charset="0"/>
              <a:buChar char="•"/>
            </a:pPr>
            <a:r>
              <a:rPr lang="en-US" dirty="0"/>
              <a:t>Mixed initiative is very hard for NLP systems, which often default to simpler styles that can be frustrating for humans:</a:t>
            </a:r>
          </a:p>
          <a:p>
            <a:pPr marL="854023" lvl="1" indent="-457178">
              <a:buFont typeface="Arial" panose="020B0604020202020204" pitchFamily="34" charset="0"/>
              <a:buChar char="•"/>
            </a:pPr>
            <a:r>
              <a:rPr lang="en-US" sz="2800" b="1" dirty="0"/>
              <a:t>User initiative </a:t>
            </a:r>
            <a:r>
              <a:rPr lang="en-US" sz="2800" dirty="0"/>
              <a:t>(user asks or commands, system responds)</a:t>
            </a:r>
          </a:p>
          <a:p>
            <a:pPr marL="854023" lvl="1" indent="-457178">
              <a:buFont typeface="Arial" panose="020B0604020202020204" pitchFamily="34" charset="0"/>
              <a:buChar char="•"/>
            </a:pPr>
            <a:r>
              <a:rPr lang="en-US" sz="2800" b="1" dirty="0"/>
              <a:t>System initiative </a:t>
            </a:r>
            <a:r>
              <a:rPr lang="en-US" sz="2800" dirty="0"/>
              <a:t>(system asks user questions to fill out a form, user can't change the direction)</a:t>
            </a:r>
          </a:p>
          <a:p>
            <a:endParaRPr lang="en-US" dirty="0"/>
          </a:p>
        </p:txBody>
      </p:sp>
    </p:spTree>
    <p:extLst>
      <p:ext uri="{BB962C8B-B14F-4D97-AF65-F5344CB8AC3E}">
        <p14:creationId xmlns:p14="http://schemas.microsoft.com/office/powerpoint/2010/main" val="30898048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19EF9-4079-814B-8B5B-5A0A015EE386}"/>
              </a:ext>
            </a:extLst>
          </p:cNvPr>
          <p:cNvSpPr>
            <a:spLocks noGrp="1"/>
          </p:cNvSpPr>
          <p:nvPr>
            <p:ph type="title"/>
          </p:nvPr>
        </p:nvSpPr>
        <p:spPr/>
        <p:txBody>
          <a:bodyPr/>
          <a:lstStyle/>
          <a:p>
            <a:r>
              <a:rPr lang="en-US" dirty="0"/>
              <a:t>Even harder problems:  Inference</a:t>
            </a:r>
          </a:p>
        </p:txBody>
      </p:sp>
      <p:sp>
        <p:nvSpPr>
          <p:cNvPr id="3" name="Content Placeholder 2">
            <a:extLst>
              <a:ext uri="{FF2B5EF4-FFF2-40B4-BE49-F238E27FC236}">
                <a16:creationId xmlns:a16="http://schemas.microsoft.com/office/drawing/2014/main" id="{C1C6B047-B7FA-684C-BFF3-7639DB56E025}"/>
              </a:ext>
            </a:extLst>
          </p:cNvPr>
          <p:cNvSpPr>
            <a:spLocks noGrp="1"/>
          </p:cNvSpPr>
          <p:nvPr>
            <p:ph idx="1"/>
          </p:nvPr>
        </p:nvSpPr>
        <p:spPr/>
        <p:txBody>
          <a:bodyPr/>
          <a:lstStyle/>
          <a:p>
            <a:pPr>
              <a:lnSpc>
                <a:spcPct val="100000"/>
              </a:lnSpc>
            </a:pPr>
            <a:r>
              <a:rPr lang="en-US" sz="3600" dirty="0"/>
              <a:t>Agent: And, what day in May did you want to travel?</a:t>
            </a:r>
            <a:br>
              <a:rPr lang="en-US" sz="3600" dirty="0"/>
            </a:br>
            <a:r>
              <a:rPr lang="en-US" sz="3600" dirty="0"/>
              <a:t>Client: OK, uh, I need to be there for a meeting that’s from the 12th to the 15th. </a:t>
            </a:r>
          </a:p>
          <a:p>
            <a:endParaRPr lang="en-US" dirty="0"/>
          </a:p>
        </p:txBody>
      </p:sp>
    </p:spTree>
    <p:extLst>
      <p:ext uri="{BB962C8B-B14F-4D97-AF65-F5344CB8AC3E}">
        <p14:creationId xmlns:p14="http://schemas.microsoft.com/office/powerpoint/2010/main" val="3668387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kind of conversational agents</a:t>
            </a:r>
          </a:p>
        </p:txBody>
      </p:sp>
      <p:sp>
        <p:nvSpPr>
          <p:cNvPr id="4" name="Content Placeholder 3"/>
          <p:cNvSpPr>
            <a:spLocks noGrp="1"/>
          </p:cNvSpPr>
          <p:nvPr>
            <p:ph idx="1"/>
          </p:nvPr>
        </p:nvSpPr>
        <p:spPr>
          <a:xfrm>
            <a:off x="2438400" y="1905000"/>
            <a:ext cx="8915400" cy="4419600"/>
          </a:xfrm>
        </p:spPr>
        <p:txBody>
          <a:bodyPr>
            <a:normAutofit/>
          </a:bodyPr>
          <a:lstStyle/>
          <a:p>
            <a:pPr marL="742913" indent="-742913">
              <a:buFont typeface="+mj-lt"/>
              <a:buAutoNum type="arabicPeriod"/>
            </a:pPr>
            <a:r>
              <a:rPr lang="en-US" sz="4000" dirty="0"/>
              <a:t>Chatbots</a:t>
            </a:r>
          </a:p>
          <a:p>
            <a:pPr marL="396845" lvl="1" indent="0">
              <a:buNone/>
            </a:pPr>
            <a:r>
              <a:rPr lang="en-US" sz="3600" dirty="0"/>
              <a:t>	- mimic informal human chatting</a:t>
            </a:r>
          </a:p>
          <a:p>
            <a:pPr marL="396845" lvl="1" indent="0">
              <a:buNone/>
            </a:pPr>
            <a:r>
              <a:rPr lang="en-US" sz="3600" dirty="0"/>
              <a:t>	- for fun, or even for therapy</a:t>
            </a:r>
          </a:p>
          <a:p>
            <a:pPr marL="742913" indent="-742913">
              <a:buFont typeface="+mj-lt"/>
              <a:buAutoNum type="arabicPeriod"/>
            </a:pPr>
            <a:r>
              <a:rPr lang="en-US" sz="4000" dirty="0"/>
              <a:t>(Task-based) Dialogue Agents</a:t>
            </a:r>
          </a:p>
          <a:p>
            <a:pPr marL="319072" lvl="1" indent="0">
              <a:buNone/>
            </a:pPr>
            <a:r>
              <a:rPr lang="en-US" sz="4000" i="1" dirty="0"/>
              <a:t>	</a:t>
            </a:r>
            <a:r>
              <a:rPr lang="en-US" sz="3600" i="1" dirty="0"/>
              <a:t>- </a:t>
            </a:r>
            <a:r>
              <a:rPr lang="en-US" sz="3600" dirty="0"/>
              <a:t>interfaces to personal assistants</a:t>
            </a:r>
          </a:p>
          <a:p>
            <a:pPr marL="319072" lvl="1" indent="0">
              <a:buNone/>
            </a:pPr>
            <a:r>
              <a:rPr lang="en-US" sz="3600" dirty="0"/>
              <a:t>	- cars, robots, appliances</a:t>
            </a:r>
          </a:p>
          <a:p>
            <a:pPr marL="319072" lvl="1" indent="0">
              <a:buNone/>
            </a:pPr>
            <a:r>
              <a:rPr lang="en-US" sz="3600" dirty="0"/>
              <a:t>	- booking flights or restaurants</a:t>
            </a:r>
          </a:p>
        </p:txBody>
      </p:sp>
    </p:spTree>
    <p:extLst>
      <p:ext uri="{BB962C8B-B14F-4D97-AF65-F5344CB8AC3E}">
        <p14:creationId xmlns:p14="http://schemas.microsoft.com/office/powerpoint/2010/main" val="39695349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400" dirty="0">
                <a:solidFill>
                  <a:srgbClr val="A4001D"/>
                </a:solidFill>
                <a:latin typeface="Calibri"/>
                <a:ea typeface="ＭＳ Ｐゴシック" charset="0"/>
                <a:cs typeface="Calibri"/>
              </a:rPr>
              <a:t>Properties of Human Conversation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99170438"/>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Rule-based Chatbots: ELIZA and PARRY</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3656101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1026"/>
          <p:cNvSpPr>
            <a:spLocks noGrp="1" noChangeArrowheads="1"/>
          </p:cNvSpPr>
          <p:nvPr>
            <p:ph type="title"/>
          </p:nvPr>
        </p:nvSpPr>
        <p:spPr>
          <a:xfrm>
            <a:off x="3886200" y="127962"/>
            <a:ext cx="10058400" cy="754797"/>
          </a:xfrm>
        </p:spPr>
        <p:txBody>
          <a:bodyPr/>
          <a:lstStyle/>
          <a:p>
            <a:r>
              <a:rPr lang="en-US" altLang="en-US" dirty="0"/>
              <a:t>ELIZA: </a:t>
            </a:r>
            <a:r>
              <a:rPr lang="en-US" altLang="en-US" dirty="0" err="1"/>
              <a:t>Weizenbaum</a:t>
            </a:r>
            <a:r>
              <a:rPr lang="en-US" altLang="en-US" dirty="0"/>
              <a:t> (1966)</a:t>
            </a:r>
          </a:p>
        </p:txBody>
      </p:sp>
      <p:sp>
        <p:nvSpPr>
          <p:cNvPr id="314371" name="Rectangle 1027"/>
          <p:cNvSpPr>
            <a:spLocks noGrp="1" noChangeArrowheads="1"/>
          </p:cNvSpPr>
          <p:nvPr>
            <p:ph idx="1"/>
          </p:nvPr>
        </p:nvSpPr>
        <p:spPr>
          <a:xfrm>
            <a:off x="914400" y="609600"/>
            <a:ext cx="10058401" cy="5562600"/>
          </a:xfrm>
        </p:spPr>
        <p:txBody>
          <a:bodyPr>
            <a:noAutofit/>
          </a:bodyPr>
          <a:lstStyle/>
          <a:p>
            <a:pPr marL="0" indent="0">
              <a:lnSpc>
                <a:spcPct val="100000"/>
              </a:lnSpc>
              <a:spcBef>
                <a:spcPts val="300"/>
              </a:spcBef>
              <a:spcAft>
                <a:spcPts val="0"/>
              </a:spcAft>
            </a:pPr>
            <a:r>
              <a:rPr lang="en-US" sz="1700" dirty="0"/>
              <a:t>Men are all alike.</a:t>
            </a:r>
            <a:br>
              <a:rPr lang="en-US" sz="1700" dirty="0"/>
            </a:br>
            <a:r>
              <a:rPr lang="en-US" sz="1700" dirty="0">
                <a:solidFill>
                  <a:srgbClr val="00B050"/>
                </a:solidFill>
              </a:rPr>
              <a:t>IN WHAT WAY</a:t>
            </a:r>
            <a:br>
              <a:rPr lang="en-US" sz="1700" dirty="0"/>
            </a:br>
            <a:r>
              <a:rPr lang="en-US" sz="1700" dirty="0"/>
              <a:t>They're always bugging us about something or other. </a:t>
            </a:r>
          </a:p>
          <a:p>
            <a:pPr marL="0" indent="0">
              <a:lnSpc>
                <a:spcPct val="100000"/>
              </a:lnSpc>
              <a:spcBef>
                <a:spcPts val="300"/>
              </a:spcBef>
              <a:spcAft>
                <a:spcPts val="0"/>
              </a:spcAft>
            </a:pPr>
            <a:r>
              <a:rPr lang="en-US" sz="1700" dirty="0">
                <a:solidFill>
                  <a:srgbClr val="00B050"/>
                </a:solidFill>
              </a:rPr>
              <a:t>CAN YOU THINK OF A SPECIFIC EXAMPLE </a:t>
            </a:r>
          </a:p>
          <a:p>
            <a:pPr marL="0" indent="0">
              <a:lnSpc>
                <a:spcPct val="100000"/>
              </a:lnSpc>
              <a:spcBef>
                <a:spcPts val="300"/>
              </a:spcBef>
              <a:spcAft>
                <a:spcPts val="0"/>
              </a:spcAft>
            </a:pPr>
            <a:r>
              <a:rPr lang="en-US" sz="1700" dirty="0"/>
              <a:t>Well, my boyfriend made me come here.</a:t>
            </a:r>
            <a:br>
              <a:rPr lang="en-US" sz="1700" dirty="0"/>
            </a:br>
            <a:r>
              <a:rPr lang="en-US" sz="1700" dirty="0">
                <a:solidFill>
                  <a:srgbClr val="00B050"/>
                </a:solidFill>
              </a:rPr>
              <a:t>YOUR BOYFRIEND MADE YOU COME HERE </a:t>
            </a:r>
          </a:p>
          <a:p>
            <a:pPr marL="0" indent="0">
              <a:lnSpc>
                <a:spcPct val="100000"/>
              </a:lnSpc>
              <a:spcBef>
                <a:spcPts val="300"/>
              </a:spcBef>
              <a:spcAft>
                <a:spcPts val="0"/>
              </a:spcAft>
            </a:pPr>
            <a:r>
              <a:rPr lang="en-US" sz="1700" dirty="0"/>
              <a:t>He says I'm depressed much of the time.</a:t>
            </a:r>
            <a:br>
              <a:rPr lang="en-US" sz="1700" dirty="0"/>
            </a:br>
            <a:r>
              <a:rPr lang="en-US" sz="1700" dirty="0">
                <a:solidFill>
                  <a:srgbClr val="00B050"/>
                </a:solidFill>
              </a:rPr>
              <a:t>I AM SORRY TO HEAR YOU ARE DEPRESSED </a:t>
            </a:r>
          </a:p>
          <a:p>
            <a:pPr marL="0" indent="0">
              <a:lnSpc>
                <a:spcPct val="100000"/>
              </a:lnSpc>
              <a:spcBef>
                <a:spcPts val="300"/>
              </a:spcBef>
              <a:spcAft>
                <a:spcPts val="0"/>
              </a:spcAft>
            </a:pPr>
            <a:r>
              <a:rPr lang="en-US" sz="1000" dirty="0"/>
              <a:t>...</a:t>
            </a:r>
          </a:p>
          <a:p>
            <a:pPr marL="0" indent="0">
              <a:lnSpc>
                <a:spcPct val="100000"/>
              </a:lnSpc>
              <a:spcBef>
                <a:spcPts val="300"/>
              </a:spcBef>
              <a:spcAft>
                <a:spcPts val="0"/>
              </a:spcAft>
            </a:pPr>
            <a:r>
              <a:rPr lang="en-US" altLang="en-US" sz="1700" dirty="0"/>
              <a:t>You are like my father in some ways.</a:t>
            </a:r>
          </a:p>
          <a:p>
            <a:pPr marL="0" indent="0">
              <a:lnSpc>
                <a:spcPct val="100000"/>
              </a:lnSpc>
              <a:spcBef>
                <a:spcPts val="300"/>
              </a:spcBef>
              <a:spcAft>
                <a:spcPts val="0"/>
              </a:spcAft>
            </a:pPr>
            <a:r>
              <a:rPr lang="en-US" altLang="en-US" sz="1700" dirty="0">
                <a:solidFill>
                  <a:srgbClr val="00B050"/>
                </a:solidFill>
              </a:rPr>
              <a:t>WHAT RESEMBLANCE DO YOU SEE</a:t>
            </a:r>
          </a:p>
          <a:p>
            <a:pPr marL="0" indent="0">
              <a:lnSpc>
                <a:spcPct val="100000"/>
              </a:lnSpc>
              <a:spcBef>
                <a:spcPts val="300"/>
              </a:spcBef>
              <a:spcAft>
                <a:spcPts val="0"/>
              </a:spcAft>
            </a:pPr>
            <a:r>
              <a:rPr lang="en-US" altLang="en-US" sz="1700" dirty="0"/>
              <a:t>You are not very aggressive but I think you don’t want me to notice that.</a:t>
            </a:r>
          </a:p>
          <a:p>
            <a:pPr marL="0" indent="0">
              <a:lnSpc>
                <a:spcPct val="100000"/>
              </a:lnSpc>
              <a:spcBef>
                <a:spcPts val="300"/>
              </a:spcBef>
              <a:spcAft>
                <a:spcPts val="0"/>
              </a:spcAft>
            </a:pPr>
            <a:r>
              <a:rPr lang="en-US" altLang="en-US" sz="1700" dirty="0">
                <a:solidFill>
                  <a:srgbClr val="00B050"/>
                </a:solidFill>
              </a:rPr>
              <a:t>WHAT MAKES YOU THINK I AM NOT AGGRESSIVE</a:t>
            </a:r>
          </a:p>
          <a:p>
            <a:pPr marL="0" indent="0">
              <a:lnSpc>
                <a:spcPct val="100000"/>
              </a:lnSpc>
              <a:spcBef>
                <a:spcPts val="300"/>
              </a:spcBef>
              <a:spcAft>
                <a:spcPts val="0"/>
              </a:spcAft>
            </a:pPr>
            <a:r>
              <a:rPr lang="en-US" altLang="en-US" sz="1700" dirty="0"/>
              <a:t>You don’t argue with me.</a:t>
            </a:r>
          </a:p>
          <a:p>
            <a:pPr marL="0" indent="0">
              <a:lnSpc>
                <a:spcPct val="100000"/>
              </a:lnSpc>
              <a:spcBef>
                <a:spcPts val="300"/>
              </a:spcBef>
              <a:spcAft>
                <a:spcPts val="0"/>
              </a:spcAft>
            </a:pPr>
            <a:r>
              <a:rPr lang="en-US" altLang="en-US" sz="1700" dirty="0">
                <a:solidFill>
                  <a:srgbClr val="00B050"/>
                </a:solidFill>
              </a:rPr>
              <a:t>WHY DO YOU THINK I DON’T ARGUE WITH YOU</a:t>
            </a:r>
          </a:p>
          <a:p>
            <a:pPr marL="0" indent="0">
              <a:lnSpc>
                <a:spcPct val="100000"/>
              </a:lnSpc>
              <a:spcBef>
                <a:spcPts val="300"/>
              </a:spcBef>
              <a:spcAft>
                <a:spcPts val="0"/>
              </a:spcAft>
            </a:pPr>
            <a:r>
              <a:rPr lang="en-US" altLang="en-US" sz="1700" dirty="0"/>
              <a:t>You are afraid of me.</a:t>
            </a:r>
          </a:p>
          <a:p>
            <a:pPr marL="0" indent="0">
              <a:lnSpc>
                <a:spcPct val="100000"/>
              </a:lnSpc>
              <a:spcBef>
                <a:spcPts val="300"/>
              </a:spcBef>
              <a:spcAft>
                <a:spcPts val="0"/>
              </a:spcAft>
            </a:pPr>
            <a:r>
              <a:rPr lang="en-US" altLang="en-US" sz="1700" dirty="0">
                <a:solidFill>
                  <a:srgbClr val="00B050"/>
                </a:solidFill>
              </a:rPr>
              <a:t>DOES IT PLEASE YOU TO BELIEVE I</a:t>
            </a:r>
            <a:r>
              <a:rPr lang="fr-FR" altLang="en-US" sz="1700" dirty="0">
                <a:solidFill>
                  <a:srgbClr val="00B050"/>
                </a:solidFill>
              </a:rPr>
              <a:t>’M AFRAID OF YOU</a:t>
            </a:r>
          </a:p>
          <a:p>
            <a:pPr marL="0" indent="0">
              <a:lnSpc>
                <a:spcPct val="100000"/>
              </a:lnSpc>
              <a:spcBef>
                <a:spcPts val="300"/>
              </a:spcBef>
              <a:spcAft>
                <a:spcPts val="0"/>
              </a:spcAft>
            </a:pPr>
            <a:r>
              <a:rPr lang="fr-FR" sz="1700" dirty="0" err="1"/>
              <a:t>My</a:t>
            </a:r>
            <a:r>
              <a:rPr lang="fr-FR" sz="1700" dirty="0"/>
              <a:t> </a:t>
            </a:r>
            <a:r>
              <a:rPr lang="fr-FR" sz="1700" dirty="0" err="1"/>
              <a:t>father</a:t>
            </a:r>
            <a:r>
              <a:rPr lang="fr-FR" sz="1700" dirty="0"/>
              <a:t> </a:t>
            </a:r>
            <a:r>
              <a:rPr lang="fr-FR" sz="1700" dirty="0" err="1"/>
              <a:t>is</a:t>
            </a:r>
            <a:r>
              <a:rPr lang="fr-FR" sz="1700" dirty="0"/>
              <a:t> </a:t>
            </a:r>
            <a:r>
              <a:rPr lang="fr-FR" sz="1700" dirty="0" err="1"/>
              <a:t>afraid</a:t>
            </a:r>
            <a:r>
              <a:rPr lang="fr-FR" sz="1700" dirty="0"/>
              <a:t> of </a:t>
            </a:r>
            <a:r>
              <a:rPr lang="fr-FR" sz="1700" dirty="0" err="1"/>
              <a:t>everybody</a:t>
            </a:r>
            <a:r>
              <a:rPr lang="fr-FR" sz="1700" dirty="0"/>
              <a:t>.</a:t>
            </a:r>
          </a:p>
          <a:p>
            <a:pPr marL="0" indent="0">
              <a:lnSpc>
                <a:spcPct val="100000"/>
              </a:lnSpc>
              <a:spcBef>
                <a:spcPts val="300"/>
              </a:spcBef>
              <a:spcAft>
                <a:spcPts val="0"/>
              </a:spcAft>
            </a:pPr>
            <a:r>
              <a:rPr lang="fr-FR" sz="1700" dirty="0">
                <a:solidFill>
                  <a:srgbClr val="00B050"/>
                </a:solidFill>
              </a:rPr>
              <a:t>WHAT ELSE COMES TO MIND WHEN YOU THINK OF YOUR FATHER</a:t>
            </a:r>
          </a:p>
          <a:p>
            <a:pPr marL="0" indent="0">
              <a:lnSpc>
                <a:spcPct val="100000"/>
              </a:lnSpc>
              <a:spcBef>
                <a:spcPts val="300"/>
              </a:spcBef>
              <a:spcAft>
                <a:spcPts val="0"/>
              </a:spcAft>
            </a:pPr>
            <a:r>
              <a:rPr lang="fr-FR" sz="1700" dirty="0" err="1"/>
              <a:t>Bullies</a:t>
            </a:r>
            <a:r>
              <a:rPr lang="fr-FR" sz="1700" dirty="0"/>
              <a:t>.</a:t>
            </a:r>
          </a:p>
          <a:p>
            <a:pPr marL="0" indent="0">
              <a:lnSpc>
                <a:spcPct val="100000"/>
              </a:lnSpc>
              <a:spcBef>
                <a:spcPts val="300"/>
              </a:spcBef>
              <a:spcAft>
                <a:spcPts val="0"/>
              </a:spcAft>
            </a:pPr>
            <a:r>
              <a:rPr lang="fr-FR" sz="1700" dirty="0">
                <a:solidFill>
                  <a:srgbClr val="00B050"/>
                </a:solidFill>
              </a:rPr>
              <a:t>DOES THAT HAVE ANYTHING TO DO WITH THE FACT THAT YOUR BOYFRIEND MADE YOU COME HERE</a:t>
            </a:r>
            <a:endParaRPr lang="en-US" altLang="en-US" sz="1700" dirty="0">
              <a:solidFill>
                <a:srgbClr val="00B050"/>
              </a:solidFill>
            </a:endParaRPr>
          </a:p>
        </p:txBody>
      </p:sp>
      <p:sp>
        <p:nvSpPr>
          <p:cNvPr id="2" name="Rectangle 1">
            <a:extLst>
              <a:ext uri="{FF2B5EF4-FFF2-40B4-BE49-F238E27FC236}">
                <a16:creationId xmlns:a16="http://schemas.microsoft.com/office/drawing/2014/main" id="{61E446B5-C711-4644-B914-07425140BCF5}"/>
              </a:ext>
            </a:extLst>
          </p:cNvPr>
          <p:cNvSpPr/>
          <p:nvPr/>
        </p:nvSpPr>
        <p:spPr>
          <a:xfrm>
            <a:off x="6629400" y="1828800"/>
            <a:ext cx="5410200" cy="923330"/>
          </a:xfrm>
          <a:prstGeom prst="rect">
            <a:avLst/>
          </a:prstGeom>
        </p:spPr>
        <p:txBody>
          <a:bodyPr wrap="square">
            <a:spAutoFit/>
          </a:bodyPr>
          <a:lstStyle/>
          <a:p>
            <a:r>
              <a:rPr lang="en-US" sz="1400" dirty="0" err="1">
                <a:latin typeface="Helvetica" pitchFamily="2" charset="0"/>
              </a:rPr>
              <a:t>Weizenbaum</a:t>
            </a:r>
            <a:r>
              <a:rPr lang="en-US" sz="1400" dirty="0">
                <a:latin typeface="Helvetica" pitchFamily="2" charset="0"/>
              </a:rPr>
              <a:t>, Joseph. 1966, "ELIZA - A Computer Program For the Study of Natural Language Communication Between Man And Machine", Communications of the ACM 9 (1): 36-45</a:t>
            </a:r>
          </a:p>
          <a:p>
            <a:endParaRPr lang="en-US" sz="1200" dirty="0">
              <a:solidFill>
                <a:srgbClr val="333333"/>
              </a:solidFill>
              <a:latin typeface="Helvetica Neue" panose="02000503000000020004" pitchFamily="2" charset="0"/>
            </a:endParaRPr>
          </a:p>
        </p:txBody>
      </p:sp>
    </p:spTree>
    <p:extLst>
      <p:ext uri="{BB962C8B-B14F-4D97-AF65-F5344CB8AC3E}">
        <p14:creationId xmlns:p14="http://schemas.microsoft.com/office/powerpoint/2010/main" val="4385182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ELIZA's trick: be a Rogerian psychologist</a:t>
            </a:r>
          </a:p>
        </p:txBody>
      </p:sp>
      <p:sp>
        <p:nvSpPr>
          <p:cNvPr id="3" name="Content Placeholder 2"/>
          <p:cNvSpPr>
            <a:spLocks noGrp="1"/>
          </p:cNvSpPr>
          <p:nvPr>
            <p:ph idx="1"/>
          </p:nvPr>
        </p:nvSpPr>
        <p:spPr/>
        <p:txBody>
          <a:bodyPr/>
          <a:lstStyle/>
          <a:p>
            <a:pPr marL="0" indent="0"/>
            <a:r>
              <a:rPr lang="en-US" sz="3600" dirty="0"/>
              <a:t>Draw the patient out by reflecting patient’s statements back at them</a:t>
            </a:r>
          </a:p>
          <a:p>
            <a:pPr marL="0" indent="0"/>
            <a:r>
              <a:rPr lang="en-US" sz="3600" dirty="0"/>
              <a:t>Rare type of conversation in which one can “assume the pose of knowing almost nothing of the real world”</a:t>
            </a:r>
          </a:p>
          <a:p>
            <a:endParaRPr lang="en-US" sz="1400" dirty="0"/>
          </a:p>
        </p:txBody>
      </p:sp>
    </p:spTree>
    <p:extLst>
      <p:ext uri="{BB962C8B-B14F-4D97-AF65-F5344CB8AC3E}">
        <p14:creationId xmlns:p14="http://schemas.microsoft.com/office/powerpoint/2010/main" val="21017028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Rogerian psychologist</a:t>
            </a:r>
          </a:p>
        </p:txBody>
      </p:sp>
      <p:sp>
        <p:nvSpPr>
          <p:cNvPr id="3" name="Content Placeholder 2"/>
          <p:cNvSpPr>
            <a:spLocks noGrp="1"/>
          </p:cNvSpPr>
          <p:nvPr>
            <p:ph idx="1"/>
          </p:nvPr>
        </p:nvSpPr>
        <p:spPr/>
        <p:txBody>
          <a:bodyPr>
            <a:normAutofit/>
          </a:bodyPr>
          <a:lstStyle/>
          <a:p>
            <a:endParaRPr lang="en-US" sz="1100" dirty="0"/>
          </a:p>
          <a:p>
            <a:pPr marL="274625" lvl="1" indent="0">
              <a:buNone/>
            </a:pPr>
            <a:r>
              <a:rPr lang="en-US" sz="3200" dirty="0"/>
              <a:t>Patient: "I went for a long boat ride”</a:t>
            </a:r>
          </a:p>
          <a:p>
            <a:pPr marL="274625" lvl="1" indent="0">
              <a:buNone/>
            </a:pPr>
            <a:r>
              <a:rPr lang="en-US" sz="3200" dirty="0"/>
              <a:t>Psychologist: "Tell me about boats”</a:t>
            </a:r>
          </a:p>
          <a:p>
            <a:pPr marL="274625" lvl="1" indent="0">
              <a:buNone/>
            </a:pPr>
            <a:endParaRPr lang="en-US" sz="1100" dirty="0"/>
          </a:p>
          <a:p>
            <a:r>
              <a:rPr lang="en-US" sz="3200" dirty="0"/>
              <a:t>You don’t assume she didn’t know what a boat is</a:t>
            </a:r>
          </a:p>
          <a:p>
            <a:r>
              <a:rPr lang="en-US" sz="3200" dirty="0"/>
              <a:t>You assume she had some conversational goal</a:t>
            </a:r>
          </a:p>
          <a:p>
            <a:r>
              <a:rPr lang="en-US" sz="3200" dirty="0" err="1"/>
              <a:t>Chatbots</a:t>
            </a:r>
            <a:r>
              <a:rPr lang="en-US" sz="3200" dirty="0"/>
              <a:t> trying to pass the Turing test usually choose some such domain</a:t>
            </a:r>
          </a:p>
        </p:txBody>
      </p:sp>
    </p:spTree>
    <p:extLst>
      <p:ext uri="{BB962C8B-B14F-4D97-AF65-F5344CB8AC3E}">
        <p14:creationId xmlns:p14="http://schemas.microsoft.com/office/powerpoint/2010/main" val="16673750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Eliza pattern/transform rules</a:t>
            </a:r>
          </a:p>
        </p:txBody>
      </p:sp>
      <p:sp>
        <p:nvSpPr>
          <p:cNvPr id="3" name="Content Placeholder 2"/>
          <p:cNvSpPr>
            <a:spLocks noGrp="1"/>
          </p:cNvSpPr>
          <p:nvPr>
            <p:ph idx="1"/>
          </p:nvPr>
        </p:nvSpPr>
        <p:spPr/>
        <p:txBody>
          <a:bodyPr>
            <a:normAutofit lnSpcReduction="10000"/>
          </a:bodyPr>
          <a:lstStyle/>
          <a:p>
            <a:pPr marL="0" indent="0"/>
            <a:r>
              <a:rPr lang="en-US" dirty="0">
                <a:latin typeface="Courier" charset="0"/>
                <a:ea typeface="Courier" charset="0"/>
                <a:cs typeface="Courier" charset="0"/>
              </a:rPr>
              <a:t>(0 YOU 0 ME)    					  </a:t>
            </a:r>
            <a:r>
              <a:rPr lang="en-US" dirty="0">
                <a:latin typeface="Calibri" charset="0"/>
                <a:ea typeface="Calibri" charset="0"/>
                <a:cs typeface="Calibri" charset="0"/>
              </a:rPr>
              <a:t>[</a:t>
            </a:r>
            <a:r>
              <a:rPr lang="en-US" i="1" dirty="0">
                <a:latin typeface="Calibri" charset="0"/>
                <a:ea typeface="Calibri" charset="0"/>
                <a:cs typeface="Calibri" charset="0"/>
              </a:rPr>
              <a:t>pattern</a:t>
            </a:r>
            <a:r>
              <a:rPr lang="en-US" dirty="0">
                <a:latin typeface="Calibri" charset="0"/>
                <a:ea typeface="Calibri" charset="0"/>
                <a:cs typeface="Calibri" charset="0"/>
              </a:rPr>
              <a:t>]</a:t>
            </a:r>
          </a:p>
          <a:p>
            <a:pPr>
              <a:buFont typeface="Wingdings" charset="2"/>
              <a:buChar char="à"/>
            </a:pPr>
            <a:r>
              <a:rPr lang="en-US" dirty="0">
                <a:latin typeface="Courier" charset="0"/>
                <a:ea typeface="Courier" charset="0"/>
                <a:cs typeface="Courier" charset="0"/>
              </a:rPr>
              <a:t> </a:t>
            </a:r>
          </a:p>
          <a:p>
            <a:pPr marL="0" indent="0"/>
            <a:r>
              <a:rPr lang="en-US" dirty="0">
                <a:latin typeface="Courier" charset="0"/>
                <a:ea typeface="Courier" charset="0"/>
                <a:cs typeface="Courier" charset="0"/>
              </a:rPr>
              <a:t>(WHAT MAKES YOU THINK I 3 YOU) </a:t>
            </a:r>
            <a:r>
              <a:rPr lang="en-US" dirty="0">
                <a:latin typeface="Calibri" charset="0"/>
                <a:ea typeface="Calibri" charset="0"/>
                <a:cs typeface="Calibri" charset="0"/>
              </a:rPr>
              <a:t>[</a:t>
            </a:r>
            <a:r>
              <a:rPr lang="en-US" i="1" dirty="0">
                <a:latin typeface="Calibri" charset="0"/>
                <a:ea typeface="Calibri" charset="0"/>
                <a:cs typeface="Calibri" charset="0"/>
              </a:rPr>
              <a:t>transform</a:t>
            </a:r>
            <a:r>
              <a:rPr lang="en-US" dirty="0">
                <a:latin typeface="Calibri" charset="0"/>
                <a:ea typeface="Calibri" charset="0"/>
                <a:cs typeface="Calibri" charset="0"/>
              </a:rPr>
              <a:t>]</a:t>
            </a:r>
          </a:p>
          <a:p>
            <a:pPr marL="0" indent="0"/>
            <a:endParaRPr lang="en-US" dirty="0">
              <a:latin typeface="Courier" charset="0"/>
              <a:ea typeface="Courier" charset="0"/>
              <a:cs typeface="Courier" charset="0"/>
            </a:endParaRPr>
          </a:p>
          <a:p>
            <a:pPr marL="0" indent="0"/>
            <a:r>
              <a:rPr lang="en-US" dirty="0">
                <a:latin typeface="Calibri" charset="0"/>
                <a:ea typeface="Calibri" charset="0"/>
                <a:cs typeface="Calibri" charset="0"/>
              </a:rPr>
              <a:t>0  means Kleene *</a:t>
            </a:r>
          </a:p>
          <a:p>
            <a:pPr marL="0" indent="0"/>
            <a:r>
              <a:rPr lang="en-US" dirty="0">
                <a:latin typeface="Calibri" charset="0"/>
                <a:ea typeface="Calibri" charset="0"/>
                <a:cs typeface="Calibri" charset="0"/>
              </a:rPr>
              <a:t>The 3 is the constituent # in pattern</a:t>
            </a:r>
          </a:p>
          <a:p>
            <a:pPr marL="0" indent="0"/>
            <a:endParaRPr lang="en-US" dirty="0">
              <a:latin typeface="Courier" charset="0"/>
              <a:ea typeface="Courier" charset="0"/>
              <a:cs typeface="Courier" charset="0"/>
            </a:endParaRPr>
          </a:p>
          <a:p>
            <a:pPr marL="0" indent="0"/>
            <a:r>
              <a:rPr lang="en-US" sz="3200" dirty="0">
                <a:solidFill>
                  <a:srgbClr val="0070C0"/>
                </a:solidFill>
                <a:latin typeface="Courier" charset="0"/>
                <a:ea typeface="Courier" charset="0"/>
                <a:cs typeface="Courier" charset="0"/>
              </a:rPr>
              <a:t>You hate me</a:t>
            </a:r>
          </a:p>
          <a:p>
            <a:pPr marL="0" indent="0"/>
            <a:r>
              <a:rPr lang="en-US" sz="3200" dirty="0">
                <a:solidFill>
                  <a:srgbClr val="00B050"/>
                </a:solidFill>
                <a:latin typeface="Courier" charset="0"/>
                <a:ea typeface="Courier" charset="0"/>
                <a:cs typeface="Courier" charset="0"/>
              </a:rPr>
              <a:t>WHAT MAKES YOU THINK I HATE YOU</a:t>
            </a:r>
          </a:p>
          <a:p>
            <a:pPr marL="0" indent="0"/>
            <a:endParaRPr lang="en-US" sz="3200" dirty="0">
              <a:solidFill>
                <a:srgbClr val="00B050"/>
              </a:solidFill>
              <a:latin typeface="Courier" charset="0"/>
              <a:ea typeface="Courier" charset="0"/>
              <a:cs typeface="Courier" charset="0"/>
            </a:endParaRPr>
          </a:p>
          <a:p>
            <a:pPr>
              <a:buFont typeface="Wingdings" charset="2"/>
              <a:buChar char="à"/>
            </a:pPr>
            <a:endParaRPr lang="en-US" dirty="0">
              <a:latin typeface="Courier" charset="0"/>
              <a:ea typeface="Courier" charset="0"/>
              <a:cs typeface="Courier" charset="0"/>
            </a:endParaRPr>
          </a:p>
          <a:p>
            <a:endParaRPr lang="en-US" dirty="0"/>
          </a:p>
        </p:txBody>
      </p:sp>
    </p:spTree>
    <p:extLst>
      <p:ext uri="{BB962C8B-B14F-4D97-AF65-F5344CB8AC3E}">
        <p14:creationId xmlns:p14="http://schemas.microsoft.com/office/powerpoint/2010/main" val="1731496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Eliza Rules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14600" y="4976948"/>
            <a:ext cx="6096000" cy="1881052"/>
          </a:xfrm>
        </p:spPr>
      </p:pic>
      <p:sp>
        <p:nvSpPr>
          <p:cNvPr id="5" name="TextBox 4"/>
          <p:cNvSpPr txBox="1"/>
          <p:nvPr/>
        </p:nvSpPr>
        <p:spPr>
          <a:xfrm>
            <a:off x="1873665" y="4582180"/>
            <a:ext cx="1250535"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keyword</a:t>
            </a:r>
          </a:p>
        </p:txBody>
      </p:sp>
      <p:sp>
        <p:nvSpPr>
          <p:cNvPr id="6" name="TextBox 5"/>
          <p:cNvSpPr txBox="1"/>
          <p:nvPr/>
        </p:nvSpPr>
        <p:spPr>
          <a:xfrm>
            <a:off x="3155357" y="4572000"/>
            <a:ext cx="1111843"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pattern</a:t>
            </a:r>
          </a:p>
        </p:txBody>
      </p:sp>
      <p:sp>
        <p:nvSpPr>
          <p:cNvPr id="7" name="TextBox 6"/>
          <p:cNvSpPr txBox="1"/>
          <p:nvPr/>
        </p:nvSpPr>
        <p:spPr>
          <a:xfrm>
            <a:off x="4343400" y="4582180"/>
            <a:ext cx="2292744"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list of transforms</a:t>
            </a:r>
          </a:p>
        </p:txBody>
      </p:sp>
      <p:sp>
        <p:nvSpPr>
          <p:cNvPr id="3" name="Rectangle 2">
            <a:extLst>
              <a:ext uri="{FF2B5EF4-FFF2-40B4-BE49-F238E27FC236}">
                <a16:creationId xmlns:a16="http://schemas.microsoft.com/office/drawing/2014/main" id="{2198328D-3633-8740-A1BF-FB8D1886119F}"/>
              </a:ext>
            </a:extLst>
          </p:cNvPr>
          <p:cNvSpPr/>
          <p:nvPr/>
        </p:nvSpPr>
        <p:spPr>
          <a:xfrm>
            <a:off x="1129937" y="2597409"/>
            <a:ext cx="10366257" cy="1815882"/>
          </a:xfrm>
          <a:prstGeom prst="rect">
            <a:avLst/>
          </a:prstGeom>
        </p:spPr>
        <p:txBody>
          <a:bodyPr wrap="square">
            <a:spAutoFit/>
          </a:bodyPr>
          <a:lstStyle/>
          <a:p>
            <a:pPr marL="0" indent="0"/>
            <a:r>
              <a:rPr lang="en-US" sz="2800" dirty="0">
                <a:latin typeface="Calibri" panose="020F0502020204030204" pitchFamily="34" charset="0"/>
                <a:ea typeface="Courier" charset="0"/>
                <a:cs typeface="Calibri" panose="020F0502020204030204" pitchFamily="34" charset="0"/>
              </a:rPr>
              <a:t>Keyword:  	</a:t>
            </a:r>
            <a:r>
              <a:rPr lang="en-US" sz="2800" dirty="0">
                <a:latin typeface="Courier" charset="0"/>
                <a:ea typeface="Courier" charset="0"/>
                <a:cs typeface="Courier" charset="0"/>
              </a:rPr>
              <a:t>YOU</a:t>
            </a:r>
          </a:p>
          <a:p>
            <a:pPr marL="0" indent="0"/>
            <a:r>
              <a:rPr lang="en-US" sz="2800" dirty="0">
                <a:latin typeface="Calibri" panose="020F0502020204030204" pitchFamily="34" charset="0"/>
                <a:ea typeface="Courier" charset="0"/>
                <a:cs typeface="Calibri" panose="020F0502020204030204" pitchFamily="34" charset="0"/>
              </a:rPr>
              <a:t>Pattern: 	</a:t>
            </a:r>
            <a:r>
              <a:rPr lang="en-US" sz="2800" dirty="0">
                <a:latin typeface="Courier" charset="0"/>
                <a:ea typeface="Courier" charset="0"/>
                <a:cs typeface="Courier" charset="0"/>
              </a:rPr>
              <a:t>(0 YOU 0 ME)    		</a:t>
            </a:r>
            <a:endParaRPr lang="en-US" sz="2800" dirty="0">
              <a:latin typeface="Calibri" charset="0"/>
              <a:ea typeface="Calibri" charset="0"/>
              <a:cs typeface="Calibri" charset="0"/>
            </a:endParaRPr>
          </a:p>
          <a:p>
            <a:pPr marL="0" indent="0"/>
            <a:r>
              <a:rPr lang="en-US" sz="2800" dirty="0">
                <a:latin typeface="Calibri" panose="020F0502020204030204" pitchFamily="34" charset="0"/>
                <a:ea typeface="Courier" charset="0"/>
                <a:cs typeface="Calibri" panose="020F0502020204030204" pitchFamily="34" charset="0"/>
              </a:rPr>
              <a:t>Transforms: 	</a:t>
            </a:r>
            <a:r>
              <a:rPr lang="en-US" sz="2800" dirty="0">
                <a:latin typeface="Courier" charset="0"/>
                <a:ea typeface="Courier" charset="0"/>
                <a:cs typeface="Courier" charset="0"/>
              </a:rPr>
              <a:t>(WHAT MAKES YOU THINK I 3 YOU)</a:t>
            </a:r>
          </a:p>
          <a:p>
            <a:pPr marL="0" indent="0"/>
            <a:r>
              <a:rPr lang="en-US" sz="2800" dirty="0">
                <a:latin typeface="Courier" charset="0"/>
                <a:ea typeface="Courier" charset="0"/>
                <a:cs typeface="Courier" charset="0"/>
              </a:rPr>
              <a:t>		(WHY DO YOU THINK I 3 YOU)</a:t>
            </a:r>
            <a:endParaRPr lang="en-US" sz="2800" dirty="0">
              <a:latin typeface="Calibri" charset="0"/>
              <a:ea typeface="Calibri" charset="0"/>
              <a:cs typeface="Calibri" charset="0"/>
            </a:endParaRPr>
          </a:p>
        </p:txBody>
      </p:sp>
      <p:sp>
        <p:nvSpPr>
          <p:cNvPr id="8" name="TextBox 7">
            <a:extLst>
              <a:ext uri="{FF2B5EF4-FFF2-40B4-BE49-F238E27FC236}">
                <a16:creationId xmlns:a16="http://schemas.microsoft.com/office/drawing/2014/main" id="{7AE2550E-4BFB-3E4A-8896-D32F9A1E2F29}"/>
              </a:ext>
            </a:extLst>
          </p:cNvPr>
          <p:cNvSpPr txBox="1"/>
          <p:nvPr/>
        </p:nvSpPr>
        <p:spPr>
          <a:xfrm>
            <a:off x="1097280" y="1405413"/>
            <a:ext cx="9882931" cy="954107"/>
          </a:xfrm>
          <a:prstGeom prst="rect">
            <a:avLst/>
          </a:prstGeom>
          <a:noFill/>
        </p:spPr>
        <p:txBody>
          <a:bodyPr wrap="square" rtlCol="0">
            <a:spAutoFit/>
          </a:bodyPr>
          <a:lstStyle/>
          <a:p>
            <a:r>
              <a:rPr lang="en-US" sz="2800" dirty="0">
                <a:latin typeface="Calibri" panose="020F0502020204030204" pitchFamily="34" charset="0"/>
                <a:cs typeface="Calibri" panose="020F0502020204030204" pitchFamily="34" charset="0"/>
              </a:rPr>
              <a:t>Rules are organized by </a:t>
            </a:r>
            <a:r>
              <a:rPr lang="en-US" sz="2800" b="1" dirty="0">
                <a:latin typeface="Calibri" panose="020F0502020204030204" pitchFamily="34" charset="0"/>
                <a:cs typeface="Calibri" panose="020F0502020204030204" pitchFamily="34" charset="0"/>
              </a:rPr>
              <a:t>keywords</a:t>
            </a:r>
          </a:p>
          <a:p>
            <a:r>
              <a:rPr lang="en-US" sz="2800" dirty="0">
                <a:latin typeface="Calibri" panose="020F0502020204030204" pitchFamily="34" charset="0"/>
                <a:cs typeface="Calibri" panose="020F0502020204030204" pitchFamily="34" charset="0"/>
              </a:rPr>
              <a:t>Each keyword has a pattern and a list of possible transform</a:t>
            </a:r>
          </a:p>
        </p:txBody>
      </p:sp>
    </p:spTree>
    <p:extLst>
      <p:ext uri="{BB962C8B-B14F-4D97-AF65-F5344CB8AC3E}">
        <p14:creationId xmlns:p14="http://schemas.microsoft.com/office/powerpoint/2010/main" val="13773905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4"/>
            <a:ext cx="10058400" cy="754797"/>
          </a:xfrm>
        </p:spPr>
        <p:txBody>
          <a:bodyPr>
            <a:normAutofit/>
          </a:bodyPr>
          <a:lstStyle/>
          <a:p>
            <a:r>
              <a:rPr lang="en-US" sz="4400" dirty="0"/>
              <a:t>Keywords are ranked from specific to general</a:t>
            </a:r>
          </a:p>
        </p:txBody>
      </p:sp>
      <p:sp>
        <p:nvSpPr>
          <p:cNvPr id="3" name="Content Placeholder 2"/>
          <p:cNvSpPr>
            <a:spLocks noGrp="1"/>
          </p:cNvSpPr>
          <p:nvPr>
            <p:ph idx="1"/>
          </p:nvPr>
        </p:nvSpPr>
        <p:spPr>
          <a:xfrm>
            <a:off x="609600" y="1219200"/>
            <a:ext cx="11582400" cy="5715000"/>
          </a:xfrm>
        </p:spPr>
        <p:txBody>
          <a:bodyPr>
            <a:normAutofit fontScale="92500"/>
          </a:bodyPr>
          <a:lstStyle/>
          <a:p>
            <a:pPr marL="319072" lvl="1" indent="0">
              <a:lnSpc>
                <a:spcPct val="100000"/>
              </a:lnSpc>
              <a:buNone/>
            </a:pPr>
            <a:r>
              <a:rPr lang="en-US" sz="3200" dirty="0">
                <a:solidFill>
                  <a:srgbClr val="0070C0"/>
                </a:solidFill>
                <a:latin typeface="Courier" charset="0"/>
                <a:ea typeface="Courier" charset="0"/>
                <a:cs typeface="Courier" charset="0"/>
              </a:rPr>
              <a:t>User: I know everybody laughed at me</a:t>
            </a:r>
            <a:endParaRPr lang="en-US" sz="3200" dirty="0">
              <a:latin typeface="Courier" charset="0"/>
              <a:ea typeface="Courier" charset="0"/>
              <a:cs typeface="Courier" charset="0"/>
            </a:endParaRPr>
          </a:p>
          <a:p>
            <a:pPr marL="0" indent="0">
              <a:lnSpc>
                <a:spcPct val="100000"/>
              </a:lnSpc>
            </a:pPr>
            <a:r>
              <a:rPr lang="en-US" sz="3600" dirty="0"/>
              <a:t>“I” is very general:</a:t>
            </a:r>
          </a:p>
          <a:p>
            <a:pPr marL="319072" lvl="1" indent="0">
              <a:lnSpc>
                <a:spcPct val="100000"/>
              </a:lnSpc>
              <a:buNone/>
            </a:pPr>
            <a:r>
              <a:rPr lang="en-US" sz="2800" dirty="0">
                <a:latin typeface="Courier" charset="0"/>
                <a:ea typeface="Courier" charset="0"/>
                <a:cs typeface="Courier" charset="0"/>
              </a:rPr>
              <a:t>I: (I *) -&gt; (YOU SAY YOU 2)</a:t>
            </a:r>
          </a:p>
          <a:p>
            <a:pPr marL="319072" lvl="1" indent="0">
              <a:lnSpc>
                <a:spcPct val="100000"/>
              </a:lnSpc>
              <a:buNone/>
            </a:pPr>
            <a:r>
              <a:rPr lang="en-US" sz="2800" dirty="0">
                <a:solidFill>
                  <a:srgbClr val="00B050"/>
                </a:solidFill>
                <a:latin typeface="Courier" charset="0"/>
                <a:ea typeface="Courier" charset="0"/>
                <a:cs typeface="Courier" charset="0"/>
              </a:rPr>
              <a:t>ELIZA: YOU SAY YOU KNOW EVERYBODY LAUGHED AT YOU</a:t>
            </a:r>
            <a:endParaRPr lang="en-US" sz="2800" dirty="0">
              <a:latin typeface="Courier" charset="0"/>
              <a:ea typeface="Courier" charset="0"/>
              <a:cs typeface="Courier" charset="0"/>
            </a:endParaRPr>
          </a:p>
          <a:p>
            <a:pPr>
              <a:lnSpc>
                <a:spcPct val="100000"/>
              </a:lnSpc>
              <a:spcBef>
                <a:spcPts val="300"/>
              </a:spcBef>
            </a:pPr>
            <a:endParaRPr lang="en-US" sz="3200" dirty="0"/>
          </a:p>
          <a:p>
            <a:pPr marL="0" indent="0">
              <a:lnSpc>
                <a:spcPct val="100000"/>
              </a:lnSpc>
              <a:spcBef>
                <a:spcPts val="300"/>
              </a:spcBef>
            </a:pPr>
            <a:r>
              <a:rPr lang="en-US" sz="3600" dirty="0"/>
              <a:t>“Everybody” is more specific and interesting</a:t>
            </a:r>
          </a:p>
          <a:p>
            <a:pPr marL="0" indent="0">
              <a:lnSpc>
                <a:spcPct val="100000"/>
              </a:lnSpc>
              <a:spcBef>
                <a:spcPts val="300"/>
              </a:spcBef>
            </a:pPr>
            <a:r>
              <a:rPr lang="en-US" sz="2400" dirty="0">
                <a:latin typeface="Courier" charset="0"/>
                <a:ea typeface="Courier" charset="0"/>
                <a:cs typeface="Courier" charset="0"/>
              </a:rPr>
              <a:t>Everybody: (Everybody *) -&gt; (WHO IN PARTICULAR ARE YOU THINKING OF)</a:t>
            </a:r>
            <a:endParaRPr lang="en-US" sz="2400" dirty="0"/>
          </a:p>
          <a:p>
            <a:pPr marL="319072" lvl="1" indent="0">
              <a:lnSpc>
                <a:spcPct val="100000"/>
              </a:lnSpc>
              <a:buNone/>
            </a:pPr>
            <a:r>
              <a:rPr lang="en-US" sz="2800" dirty="0">
                <a:solidFill>
                  <a:srgbClr val="00B050"/>
                </a:solidFill>
                <a:latin typeface="Courier" charset="0"/>
                <a:ea typeface="Courier" charset="0"/>
                <a:cs typeface="Courier" charset="0"/>
              </a:rPr>
              <a:t>ELIZA: WHO IN PARTICULAR ARE YOU THINKING OF?</a:t>
            </a:r>
          </a:p>
          <a:p>
            <a:pPr marL="0" indent="0">
              <a:lnSpc>
                <a:spcPct val="100000"/>
              </a:lnSpc>
            </a:pPr>
            <a:r>
              <a:rPr lang="en-US" sz="3600" dirty="0"/>
              <a:t> Implementation: keywords stored with their rank </a:t>
            </a:r>
          </a:p>
          <a:p>
            <a:pPr marL="319072" lvl="1" indent="0">
              <a:lnSpc>
                <a:spcPct val="100000"/>
              </a:lnSpc>
              <a:buNone/>
            </a:pPr>
            <a:r>
              <a:rPr lang="en-US" sz="2800" dirty="0">
                <a:latin typeface="Courier" charset="0"/>
                <a:ea typeface="Courier" charset="0"/>
                <a:cs typeface="Courier" charset="0"/>
              </a:rPr>
              <a:t>Everybody 5 (list of </a:t>
            </a:r>
            <a:r>
              <a:rPr lang="en-US" sz="2800" i="1" dirty="0">
                <a:latin typeface="Courier" charset="0"/>
                <a:ea typeface="Courier" charset="0"/>
                <a:cs typeface="Courier" charset="0"/>
              </a:rPr>
              <a:t>transformation rules</a:t>
            </a:r>
            <a:r>
              <a:rPr lang="en-US" sz="2800" dirty="0">
                <a:latin typeface="Courier" charset="0"/>
                <a:ea typeface="Courier" charset="0"/>
                <a:cs typeface="Courier" charset="0"/>
              </a:rPr>
              <a:t>)</a:t>
            </a:r>
          </a:p>
          <a:p>
            <a:pPr marL="319072" lvl="1" indent="0">
              <a:lnSpc>
                <a:spcPct val="100000"/>
              </a:lnSpc>
              <a:buNone/>
            </a:pPr>
            <a:r>
              <a:rPr lang="en-US" sz="2800" dirty="0">
                <a:latin typeface="Courier" charset="0"/>
                <a:ea typeface="Courier" charset="0"/>
                <a:cs typeface="Courier" charset="0"/>
              </a:rPr>
              <a:t>I 		 0 (list of </a:t>
            </a:r>
            <a:r>
              <a:rPr lang="en-US" sz="2800" i="1" dirty="0">
                <a:latin typeface="Courier" charset="0"/>
                <a:ea typeface="Courier" charset="0"/>
                <a:cs typeface="Courier" charset="0"/>
              </a:rPr>
              <a:t>transformation rules</a:t>
            </a:r>
            <a:r>
              <a:rPr lang="en-US" sz="2800" dirty="0">
                <a:latin typeface="Courier" charset="0"/>
                <a:ea typeface="Courier" charset="0"/>
                <a:cs typeface="Courier" charset="0"/>
              </a:rPr>
              <a:t>)</a:t>
            </a:r>
            <a:endParaRPr lang="en-US" sz="2800" dirty="0"/>
          </a:p>
          <a:p>
            <a:pPr lvl="1"/>
            <a:endParaRPr lang="en-US" dirty="0"/>
          </a:p>
          <a:p>
            <a:endParaRPr lang="en-US" dirty="0"/>
          </a:p>
          <a:p>
            <a:endParaRPr lang="en-US" dirty="0"/>
          </a:p>
        </p:txBody>
      </p:sp>
    </p:spTree>
    <p:extLst>
      <p:ext uri="{BB962C8B-B14F-4D97-AF65-F5344CB8AC3E}">
        <p14:creationId xmlns:p14="http://schemas.microsoft.com/office/powerpoint/2010/main" val="712085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6FA95CA3-D7B4-7141-9617-7C088C9CB49C}"/>
              </a:ext>
            </a:extLst>
          </p:cNvPr>
          <p:cNvPicPr>
            <a:picLocks noGrp="1" noChangeAspect="1"/>
          </p:cNvPicPr>
          <p:nvPr>
            <p:ph idx="1"/>
          </p:nvPr>
        </p:nvPicPr>
        <p:blipFill>
          <a:blip r:embed="rId2"/>
          <a:stretch>
            <a:fillRect/>
          </a:stretch>
        </p:blipFill>
        <p:spPr>
          <a:xfrm>
            <a:off x="721041" y="368300"/>
            <a:ext cx="11439367" cy="6121400"/>
          </a:xfrm>
        </p:spPr>
      </p:pic>
    </p:spTree>
    <p:extLst>
      <p:ext uri="{BB962C8B-B14F-4D97-AF65-F5344CB8AC3E}">
        <p14:creationId xmlns:p14="http://schemas.microsoft.com/office/powerpoint/2010/main" val="710121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NONE</a:t>
            </a:r>
          </a:p>
        </p:txBody>
      </p:sp>
      <p:sp>
        <p:nvSpPr>
          <p:cNvPr id="3" name="Content Placeholder 2"/>
          <p:cNvSpPr>
            <a:spLocks noGrp="1"/>
          </p:cNvSpPr>
          <p:nvPr>
            <p:ph idx="1"/>
          </p:nvPr>
        </p:nvSpPr>
        <p:spPr/>
        <p:txBody>
          <a:bodyPr/>
          <a:lstStyle/>
          <a:p>
            <a:pPr marL="0" indent="0"/>
            <a:r>
              <a:rPr lang="en-US" sz="3200" dirty="0">
                <a:solidFill>
                  <a:srgbClr val="00B050"/>
                </a:solidFill>
              </a:rPr>
              <a:t>PLEASE GO ON</a:t>
            </a:r>
          </a:p>
          <a:p>
            <a:pPr marL="0" indent="0"/>
            <a:r>
              <a:rPr lang="en-US" sz="3200" dirty="0">
                <a:solidFill>
                  <a:srgbClr val="00B050"/>
                </a:solidFill>
              </a:rPr>
              <a:t>THAT’S VERY INTERESTING</a:t>
            </a:r>
          </a:p>
          <a:p>
            <a:pPr marL="0" indent="0"/>
            <a:r>
              <a:rPr lang="en-US" sz="3200" dirty="0">
                <a:solidFill>
                  <a:srgbClr val="00B050"/>
                </a:solidFill>
              </a:rPr>
              <a:t>I SEE</a:t>
            </a:r>
          </a:p>
          <a:p>
            <a:endParaRPr lang="en-US" dirty="0"/>
          </a:p>
        </p:txBody>
      </p:sp>
    </p:spTree>
    <p:extLst>
      <p:ext uri="{BB962C8B-B14F-4D97-AF65-F5344CB8AC3E}">
        <p14:creationId xmlns:p14="http://schemas.microsoft.com/office/powerpoint/2010/main" val="889485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Chatbot</a:t>
            </a:r>
            <a:r>
              <a:rPr lang="en-US" dirty="0"/>
              <a:t> Architectures</a:t>
            </a:r>
          </a:p>
        </p:txBody>
      </p:sp>
      <p:sp>
        <p:nvSpPr>
          <p:cNvPr id="3" name="Content Placeholder 2"/>
          <p:cNvSpPr>
            <a:spLocks noGrp="1"/>
          </p:cNvSpPr>
          <p:nvPr>
            <p:ph idx="1"/>
          </p:nvPr>
        </p:nvSpPr>
        <p:spPr/>
        <p:txBody>
          <a:bodyPr/>
          <a:lstStyle/>
          <a:p>
            <a:pPr marL="0" indent="0"/>
            <a:r>
              <a:rPr lang="en-US" sz="3600" b="1" dirty="0"/>
              <a:t>Rule-based</a:t>
            </a:r>
          </a:p>
          <a:p>
            <a:pPr marL="1061985" lvl="1" indent="-742913">
              <a:buFont typeface="+mj-lt"/>
              <a:buAutoNum type="arabicPeriod"/>
            </a:pPr>
            <a:r>
              <a:rPr lang="en-US" sz="3600" dirty="0"/>
              <a:t>Pattern-action rules (</a:t>
            </a:r>
            <a:r>
              <a:rPr lang="en-US" sz="3600" dirty="0">
                <a:solidFill>
                  <a:srgbClr val="061CFF"/>
                </a:solidFill>
              </a:rPr>
              <a:t>ELIZA</a:t>
            </a:r>
            <a:r>
              <a:rPr lang="en-US" sz="3600" dirty="0"/>
              <a:t>)</a:t>
            </a:r>
          </a:p>
          <a:p>
            <a:pPr marL="1061985" lvl="1" indent="-742913">
              <a:buFont typeface="+mj-lt"/>
              <a:buAutoNum type="arabicPeriod"/>
            </a:pPr>
            <a:r>
              <a:rPr lang="en-US" sz="3600" dirty="0"/>
              <a:t>+ A mental model (</a:t>
            </a:r>
            <a:r>
              <a:rPr lang="en-US" sz="3600" dirty="0">
                <a:solidFill>
                  <a:srgbClr val="061CFF"/>
                </a:solidFill>
              </a:rPr>
              <a:t>PARRY</a:t>
            </a:r>
            <a:r>
              <a:rPr lang="en-US" sz="3600" dirty="0"/>
              <a:t>):</a:t>
            </a:r>
          </a:p>
          <a:p>
            <a:pPr marL="319072" lvl="1" indent="0">
              <a:buNone/>
            </a:pPr>
            <a:r>
              <a:rPr lang="en-US" sz="3600" dirty="0">
                <a:solidFill>
                  <a:srgbClr val="061CFF"/>
                </a:solidFill>
              </a:rPr>
              <a:t>		The first system to pass the Turing Test! </a:t>
            </a:r>
          </a:p>
          <a:p>
            <a:pPr marL="319072" lvl="1" indent="0">
              <a:buNone/>
            </a:pPr>
            <a:endParaRPr lang="en-US" sz="3600" dirty="0"/>
          </a:p>
          <a:p>
            <a:pPr marL="0" indent="0"/>
            <a:r>
              <a:rPr lang="en-US" sz="3600" b="1" dirty="0"/>
              <a:t>Corpus-based</a:t>
            </a:r>
          </a:p>
          <a:p>
            <a:pPr marL="1061985" lvl="1" indent="-742913">
              <a:buFont typeface="+mj-lt"/>
              <a:buAutoNum type="arabicPeriod" startAt="3"/>
            </a:pPr>
            <a:r>
              <a:rPr lang="en-US" sz="3600" dirty="0"/>
              <a:t>Information Retrieval (</a:t>
            </a:r>
            <a:r>
              <a:rPr lang="en-US" sz="3600" dirty="0" err="1">
                <a:solidFill>
                  <a:srgbClr val="061CFF"/>
                </a:solidFill>
              </a:rPr>
              <a:t>XiaoIce</a:t>
            </a:r>
            <a:r>
              <a:rPr lang="en-US" sz="3600" dirty="0"/>
              <a:t>)</a:t>
            </a:r>
          </a:p>
          <a:p>
            <a:pPr marL="1061985" lvl="1" indent="-742913">
              <a:buFont typeface="+mj-lt"/>
              <a:buAutoNum type="arabicPeriod" startAt="3"/>
            </a:pPr>
            <a:r>
              <a:rPr lang="en-US" sz="3600" dirty="0"/>
              <a:t>Neural encoder-decoder (</a:t>
            </a:r>
            <a:r>
              <a:rPr lang="en-US" sz="3600" dirty="0" err="1">
                <a:solidFill>
                  <a:srgbClr val="061CFF"/>
                </a:solidFill>
              </a:rPr>
              <a:t>BlenderBot</a:t>
            </a:r>
            <a:r>
              <a:rPr lang="en-US" sz="3600" dirty="0"/>
              <a:t>)</a:t>
            </a:r>
          </a:p>
        </p:txBody>
      </p:sp>
    </p:spTree>
    <p:extLst>
      <p:ext uri="{BB962C8B-B14F-4D97-AF65-F5344CB8AC3E}">
        <p14:creationId xmlns:p14="http://schemas.microsoft.com/office/powerpoint/2010/main" val="2370669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a:t>
            </a:r>
          </a:p>
        </p:txBody>
      </p:sp>
      <p:sp>
        <p:nvSpPr>
          <p:cNvPr id="3" name="Content Placeholder 2"/>
          <p:cNvSpPr>
            <a:spLocks noGrp="1"/>
          </p:cNvSpPr>
          <p:nvPr>
            <p:ph idx="1"/>
          </p:nvPr>
        </p:nvSpPr>
        <p:spPr>
          <a:xfrm>
            <a:off x="685800" y="1295400"/>
            <a:ext cx="11506200" cy="5486400"/>
          </a:xfrm>
        </p:spPr>
        <p:txBody>
          <a:bodyPr>
            <a:normAutofit lnSpcReduction="10000"/>
          </a:bodyPr>
          <a:lstStyle/>
          <a:p>
            <a:pPr marL="0" indent="0"/>
            <a:r>
              <a:rPr lang="en-US" sz="2400" dirty="0">
                <a:latin typeface="Courier" pitchFamily="2" charset="0"/>
                <a:ea typeface="Courier" charset="0"/>
                <a:cs typeface="Courier" charset="0"/>
              </a:rPr>
              <a:t>(MEMORY MY</a:t>
            </a:r>
            <a:br>
              <a:rPr lang="en-US" sz="2400" dirty="0">
                <a:latin typeface="Courier" pitchFamily="2" charset="0"/>
                <a:ea typeface="Courier" charset="0"/>
                <a:cs typeface="Courier" charset="0"/>
              </a:rPr>
            </a:br>
            <a:r>
              <a:rPr lang="en-US" sz="2400" dirty="0">
                <a:latin typeface="Courier" pitchFamily="2" charset="0"/>
                <a:ea typeface="Courier" charset="0"/>
                <a:cs typeface="Courier" charset="0"/>
              </a:rPr>
              <a:t> (0 MY 0 = LETS DISCUSS FURTHER WHY YOUR 3)</a:t>
            </a:r>
          </a:p>
          <a:p>
            <a:pPr marL="0" indent="0"/>
            <a:r>
              <a:rPr lang="en-US" sz="2400" dirty="0">
                <a:latin typeface="Courier" pitchFamily="2" charset="0"/>
                <a:ea typeface="Courier" charset="0"/>
                <a:cs typeface="Courier" charset="0"/>
              </a:rPr>
              <a:t> (0 MY 0 = EARLIER YOU SAID YOUR 3)</a:t>
            </a:r>
          </a:p>
          <a:p>
            <a:pPr marL="0" indent="0"/>
            <a:r>
              <a:rPr lang="en-US" sz="2400" dirty="0">
                <a:latin typeface="Courier" pitchFamily="2" charset="0"/>
              </a:rPr>
              <a:t> (0 MY 0 = DOES THAT HAVE ANYTHING TO DO WITH THE FACT THAT YOUR 3))</a:t>
            </a:r>
          </a:p>
          <a:p>
            <a:endParaRPr lang="en-US" sz="2400" dirty="0"/>
          </a:p>
          <a:p>
            <a:r>
              <a:rPr lang="en-US" sz="3200" dirty="0"/>
              <a:t>Whenever “MY” is highest keyword</a:t>
            </a:r>
          </a:p>
          <a:p>
            <a:pPr lvl="1"/>
            <a:r>
              <a:rPr lang="en-US" sz="3000" dirty="0"/>
              <a:t>Randomly select a transform on the MEMORY list </a:t>
            </a:r>
          </a:p>
          <a:p>
            <a:pPr lvl="1"/>
            <a:r>
              <a:rPr lang="en-US" sz="3000" dirty="0"/>
              <a:t>Apply to sentence</a:t>
            </a:r>
          </a:p>
          <a:p>
            <a:pPr lvl="1"/>
            <a:r>
              <a:rPr lang="en-US" sz="3000" dirty="0"/>
              <a:t>Store on a (first-in-first-out) queue</a:t>
            </a:r>
          </a:p>
          <a:p>
            <a:r>
              <a:rPr lang="en-US" sz="3200" dirty="0"/>
              <a:t>Later, if no keyword matches a sentence</a:t>
            </a:r>
          </a:p>
          <a:p>
            <a:pPr lvl="1"/>
            <a:r>
              <a:rPr lang="en-US" sz="3000" dirty="0"/>
              <a:t>Return the top of the MEMORY queue instead</a:t>
            </a:r>
          </a:p>
          <a:p>
            <a:endParaRPr lang="en-US" sz="3200" dirty="0"/>
          </a:p>
          <a:p>
            <a:endParaRPr lang="en-US" sz="3200" dirty="0"/>
          </a:p>
        </p:txBody>
      </p:sp>
    </p:spTree>
    <p:extLst>
      <p:ext uri="{BB962C8B-B14F-4D97-AF65-F5344CB8AC3E}">
        <p14:creationId xmlns:p14="http://schemas.microsoft.com/office/powerpoint/2010/main" val="1304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508000"/>
            <a:ext cx="10789919" cy="635000"/>
          </a:xfrm>
        </p:spPr>
        <p:txBody>
          <a:bodyPr>
            <a:normAutofit fontScale="90000"/>
          </a:bodyPr>
          <a:lstStyle/>
          <a:p>
            <a:r>
              <a:rPr lang="en-US" dirty="0"/>
              <a:t>Ethical implications: Anthropomorphism and Privacy</a:t>
            </a:r>
          </a:p>
        </p:txBody>
      </p:sp>
      <p:sp>
        <p:nvSpPr>
          <p:cNvPr id="3" name="Content Placeholder 2"/>
          <p:cNvSpPr>
            <a:spLocks noGrp="1"/>
          </p:cNvSpPr>
          <p:nvPr>
            <p:ph idx="1"/>
          </p:nvPr>
        </p:nvSpPr>
        <p:spPr>
          <a:xfrm>
            <a:off x="1097283" y="1600200"/>
            <a:ext cx="10789919" cy="4953000"/>
          </a:xfrm>
        </p:spPr>
        <p:txBody>
          <a:bodyPr/>
          <a:lstStyle/>
          <a:p>
            <a:r>
              <a:rPr lang="en-US" sz="3200" dirty="0"/>
              <a:t>People  became deeply emotionally involved with the program</a:t>
            </a:r>
          </a:p>
          <a:p>
            <a:r>
              <a:rPr lang="en-US" sz="3200" dirty="0"/>
              <a:t>One of </a:t>
            </a:r>
            <a:r>
              <a:rPr lang="en-US" sz="3200" dirty="0" err="1"/>
              <a:t>Weizenbaum's</a:t>
            </a:r>
            <a:r>
              <a:rPr lang="en-US" sz="3200" dirty="0"/>
              <a:t> staff asked him to leave the room when she talked with ELIZA</a:t>
            </a:r>
          </a:p>
          <a:p>
            <a:r>
              <a:rPr lang="en-US" sz="3200" dirty="0"/>
              <a:t>When he suggested that he might want to store all the ELIZA conversations for later analysis, people immediately pointed out the privacy implications</a:t>
            </a:r>
          </a:p>
          <a:p>
            <a:pPr lvl="1"/>
            <a:r>
              <a:rPr lang="en-US" sz="3200" dirty="0"/>
              <a:t>Suggesting that they were having quite private conversations with ELIZA</a:t>
            </a:r>
          </a:p>
          <a:p>
            <a:pPr lvl="1"/>
            <a:r>
              <a:rPr lang="en-US" sz="2800" dirty="0"/>
              <a:t>Despite knowing that it was just software. </a:t>
            </a:r>
            <a:endParaRPr lang="en-US" sz="3200" dirty="0"/>
          </a:p>
          <a:p>
            <a:pPr lvl="1"/>
            <a:endParaRPr lang="en-US" sz="2800" dirty="0"/>
          </a:p>
        </p:txBody>
      </p:sp>
    </p:spTree>
    <p:extLst>
      <p:ext uri="{BB962C8B-B14F-4D97-AF65-F5344CB8AC3E}">
        <p14:creationId xmlns:p14="http://schemas.microsoft.com/office/powerpoint/2010/main" val="10425833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508000"/>
            <a:ext cx="10789919" cy="635000"/>
          </a:xfrm>
        </p:spPr>
        <p:txBody>
          <a:bodyPr>
            <a:normAutofit fontScale="90000"/>
          </a:bodyPr>
          <a:lstStyle/>
          <a:p>
            <a:r>
              <a:rPr lang="en-US" dirty="0"/>
              <a:t>Ethical implications</a:t>
            </a:r>
          </a:p>
        </p:txBody>
      </p:sp>
      <p:sp>
        <p:nvSpPr>
          <p:cNvPr id="3" name="Content Placeholder 2"/>
          <p:cNvSpPr>
            <a:spLocks noGrp="1"/>
          </p:cNvSpPr>
          <p:nvPr>
            <p:ph idx="1"/>
          </p:nvPr>
        </p:nvSpPr>
        <p:spPr>
          <a:xfrm>
            <a:off x="1097283" y="1397000"/>
            <a:ext cx="10789919" cy="4953000"/>
          </a:xfrm>
        </p:spPr>
        <p:txBody>
          <a:bodyPr/>
          <a:lstStyle/>
          <a:p>
            <a:r>
              <a:rPr lang="en-US" sz="3200" dirty="0"/>
              <a:t>It worried </a:t>
            </a:r>
            <a:r>
              <a:rPr lang="en-US" sz="3200" dirty="0" err="1"/>
              <a:t>Weizenbaum</a:t>
            </a:r>
            <a:r>
              <a:rPr lang="en-US" sz="3200" dirty="0"/>
              <a:t> that people confided in ELIZA</a:t>
            </a:r>
          </a:p>
          <a:p>
            <a:pPr marL="457178" indent="-457178">
              <a:buFont typeface="Arial" panose="020B0604020202020204" pitchFamily="34" charset="0"/>
              <a:buChar char="•"/>
            </a:pPr>
            <a:r>
              <a:rPr lang="en-US" sz="3200" dirty="0"/>
              <a:t>Were people misled about how much computers understood?</a:t>
            </a:r>
          </a:p>
          <a:p>
            <a:r>
              <a:rPr lang="en-US" sz="3200" dirty="0"/>
              <a:t>Turkle studied users of ELIZA and other systems</a:t>
            </a:r>
          </a:p>
          <a:p>
            <a:pPr marL="457178" indent="-457178">
              <a:buFont typeface="Arial" panose="020B0604020202020204" pitchFamily="34" charset="0"/>
              <a:buChar char="•"/>
            </a:pPr>
            <a:r>
              <a:rPr lang="en-US" sz="3200" dirty="0"/>
              <a:t>Turkle has shown human face-to-face interaction is vital</a:t>
            </a:r>
          </a:p>
          <a:p>
            <a:pPr marL="457178" indent="-457178">
              <a:buFont typeface="Arial" panose="020B0604020202020204" pitchFamily="34" charset="0"/>
              <a:buChar char="•"/>
            </a:pPr>
            <a:r>
              <a:rPr lang="en-US" sz="3200" dirty="0"/>
              <a:t>But people also develop specific relationships with artifacts</a:t>
            </a:r>
          </a:p>
          <a:p>
            <a:pPr marL="457178" indent="-457178">
              <a:buFont typeface="Arial" panose="020B0604020202020204" pitchFamily="34" charset="0"/>
              <a:buChar char="•"/>
            </a:pPr>
            <a:r>
              <a:rPr lang="en-US" sz="3200" dirty="0"/>
              <a:t>Some users told her ELIZA was more like a kind of diary, a way to privately explore their thoughts.</a:t>
            </a:r>
          </a:p>
          <a:p>
            <a:r>
              <a:rPr lang="en-US" sz="3200" dirty="0"/>
              <a:t>Importance of </a:t>
            </a:r>
            <a:r>
              <a:rPr lang="en-US" sz="3200" b="1" dirty="0"/>
              <a:t>value-sensitive design</a:t>
            </a:r>
          </a:p>
        </p:txBody>
      </p:sp>
      <p:sp>
        <p:nvSpPr>
          <p:cNvPr id="7" name="TextBox 6">
            <a:extLst>
              <a:ext uri="{FF2B5EF4-FFF2-40B4-BE49-F238E27FC236}">
                <a16:creationId xmlns:a16="http://schemas.microsoft.com/office/drawing/2014/main" id="{B94A151D-FDA2-5243-A48A-8FB6A65F67E9}"/>
              </a:ext>
            </a:extLst>
          </p:cNvPr>
          <p:cNvSpPr txBox="1"/>
          <p:nvPr/>
        </p:nvSpPr>
        <p:spPr>
          <a:xfrm>
            <a:off x="2133600" y="5957723"/>
            <a:ext cx="11277600" cy="830997"/>
          </a:xfrm>
          <a:prstGeom prst="rect">
            <a:avLst/>
          </a:prstGeom>
          <a:noFill/>
        </p:spPr>
        <p:txBody>
          <a:bodyPr wrap="square" rtlCol="0">
            <a:spAutoFit/>
          </a:bodyPr>
          <a:lstStyle/>
          <a:p>
            <a:r>
              <a:rPr lang="en-US" sz="1200" dirty="0"/>
              <a:t>Joseph </a:t>
            </a:r>
            <a:r>
              <a:rPr lang="en-US" sz="1200" dirty="0" err="1"/>
              <a:t>Weizenbaum</a:t>
            </a:r>
            <a:r>
              <a:rPr lang="en-US" sz="1200" dirty="0"/>
              <a:t>.  1976.  </a:t>
            </a:r>
            <a:r>
              <a:rPr lang="en-US" sz="1200" i="1" dirty="0"/>
              <a:t>Computer Power and Human Reason: From Judgment to Calculation</a:t>
            </a:r>
            <a:r>
              <a:rPr lang="en-US" sz="1200" dirty="0"/>
              <a:t>.  WH Freeman.</a:t>
            </a:r>
          </a:p>
          <a:p>
            <a:r>
              <a:rPr lang="en-US" sz="1200" dirty="0"/>
              <a:t>Sherry Turkle. 2011. Taking Things at Interface Value, chapter in </a:t>
            </a:r>
            <a:r>
              <a:rPr lang="en-US" sz="1200" i="1" dirty="0"/>
              <a:t>Life on the Screen.</a:t>
            </a:r>
            <a:r>
              <a:rPr lang="en-US" sz="1200" dirty="0"/>
              <a:t> Simon and Schuster. </a:t>
            </a:r>
          </a:p>
          <a:p>
            <a:r>
              <a:rPr lang="en-US" sz="1200" dirty="0"/>
              <a:t>Sherry Turkle. 2007. Authenticity in the age of digital companions. Interaction Studies, 8(3), pp.501-517</a:t>
            </a:r>
          </a:p>
          <a:p>
            <a:endParaRPr lang="en-US" sz="1200" dirty="0"/>
          </a:p>
        </p:txBody>
      </p:sp>
    </p:spTree>
    <p:extLst>
      <p:ext uri="{BB962C8B-B14F-4D97-AF65-F5344CB8AC3E}">
        <p14:creationId xmlns:p14="http://schemas.microsoft.com/office/powerpoint/2010/main" val="32878986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11277600" cy="868361"/>
          </a:xfrm>
        </p:spPr>
        <p:txBody>
          <a:bodyPr>
            <a:normAutofit/>
          </a:bodyPr>
          <a:lstStyle/>
          <a:p>
            <a:pPr eaLnBrk="1" hangingPunct="1"/>
            <a:r>
              <a:rPr lang="en-US" dirty="0">
                <a:ea typeface="ＭＳ Ｐゴシック" pitchFamily="-84" charset="-128"/>
                <a:cs typeface="ＭＳ Ｐゴシック" pitchFamily="-84" charset="-128"/>
              </a:rPr>
              <a:t>PARRY: A computational model of schizophrenia</a:t>
            </a:r>
          </a:p>
        </p:txBody>
      </p:sp>
      <p:sp>
        <p:nvSpPr>
          <p:cNvPr id="30723" name="Rectangle 3"/>
          <p:cNvSpPr>
            <a:spLocks noGrp="1" noChangeArrowheads="1"/>
          </p:cNvSpPr>
          <p:nvPr>
            <p:ph idx="1"/>
          </p:nvPr>
        </p:nvSpPr>
        <p:spPr>
          <a:xfrm>
            <a:off x="1295400" y="1600202"/>
            <a:ext cx="10363200" cy="5014911"/>
          </a:xfrm>
        </p:spPr>
        <p:txBody>
          <a:bodyPr>
            <a:normAutofit lnSpcReduction="10000"/>
          </a:bodyPr>
          <a:lstStyle/>
          <a:p>
            <a:pPr eaLnBrk="1" hangingPunct="1"/>
            <a:r>
              <a:rPr lang="en-US" sz="3200" dirty="0">
                <a:ea typeface="ＭＳ Ｐゴシック" pitchFamily="-84" charset="-128"/>
                <a:cs typeface="ＭＳ Ｐゴシック" pitchFamily="-84" charset="-128"/>
              </a:rPr>
              <a:t>Another chatbot with a clinical psychology focus</a:t>
            </a:r>
          </a:p>
          <a:p>
            <a:pPr marL="457178" indent="-457178">
              <a:buFont typeface="Arial" panose="020B0604020202020204" pitchFamily="34" charset="0"/>
              <a:buChar char="•"/>
            </a:pPr>
            <a:r>
              <a:rPr lang="en-US" dirty="0"/>
              <a:t>Colby, K. M., Weber, S., and </a:t>
            </a:r>
            <a:r>
              <a:rPr lang="en-US" dirty="0" err="1"/>
              <a:t>Hilf</a:t>
            </a:r>
            <a:r>
              <a:rPr lang="en-US" dirty="0"/>
              <a:t>, F. D. (1971). Artificial paranoia. </a:t>
            </a:r>
            <a:r>
              <a:rPr lang="en-US" i="1" dirty="0"/>
              <a:t>Artificial Intelligence 2</a:t>
            </a:r>
            <a:r>
              <a:rPr lang="en-US" dirty="0"/>
              <a:t>(1), 1–25. </a:t>
            </a:r>
            <a:endParaRPr lang="en-US" sz="3200" dirty="0">
              <a:ea typeface="ＭＳ Ｐゴシック" pitchFamily="-84" charset="-128"/>
              <a:cs typeface="ＭＳ Ｐゴシック" pitchFamily="-84" charset="-128"/>
            </a:endParaRPr>
          </a:p>
          <a:p>
            <a:pPr eaLnBrk="1" hangingPunct="1"/>
            <a:r>
              <a:rPr lang="en-US" sz="3200" dirty="0">
                <a:ea typeface="ＭＳ Ｐゴシック" pitchFamily="-84" charset="-128"/>
                <a:cs typeface="ＭＳ Ｐゴシック" pitchFamily="-84" charset="-128"/>
              </a:rPr>
              <a:t>Used to study schizophrenia</a:t>
            </a:r>
          </a:p>
          <a:p>
            <a:pPr eaLnBrk="1" hangingPunct="1"/>
            <a:r>
              <a:rPr lang="en-US" sz="3200" dirty="0">
                <a:ea typeface="ＭＳ Ｐゴシック" pitchFamily="-84" charset="-128"/>
                <a:cs typeface="ＭＳ Ｐゴシック" pitchFamily="-84" charset="-128"/>
              </a:rPr>
              <a:t>Same pattern-response structure as Eliza</a:t>
            </a:r>
          </a:p>
          <a:p>
            <a:pPr eaLnBrk="1" hangingPunct="1"/>
            <a:r>
              <a:rPr lang="en-US" sz="3200" dirty="0">
                <a:ea typeface="ＭＳ Ｐゴシック" pitchFamily="-84" charset="-128"/>
                <a:cs typeface="ＭＳ Ｐゴシック" pitchFamily="-84" charset="-128"/>
              </a:rPr>
              <a:t>But a much richer:</a:t>
            </a:r>
          </a:p>
          <a:p>
            <a:pPr lvl="1"/>
            <a:r>
              <a:rPr lang="en-US" sz="3200" dirty="0">
                <a:ea typeface="ＭＳ Ｐゴシック" pitchFamily="-84" charset="-128"/>
                <a:cs typeface="ＭＳ Ｐゴシック" pitchFamily="-84" charset="-128"/>
              </a:rPr>
              <a:t>control structure </a:t>
            </a:r>
          </a:p>
          <a:p>
            <a:pPr lvl="1"/>
            <a:r>
              <a:rPr lang="en-US" sz="3200" dirty="0">
                <a:ea typeface="ＭＳ Ｐゴシック" pitchFamily="-84" charset="-128"/>
                <a:cs typeface="ＭＳ Ｐゴシック" pitchFamily="-84" charset="-128"/>
              </a:rPr>
              <a:t>language understanding capabilities</a:t>
            </a:r>
          </a:p>
          <a:p>
            <a:pPr lvl="1"/>
            <a:r>
              <a:rPr lang="en-US" sz="3200" dirty="0">
                <a:ea typeface="ＭＳ Ｐゴシック" pitchFamily="-84" charset="-128"/>
                <a:cs typeface="ＭＳ Ｐゴシック" pitchFamily="-84" charset="-128"/>
              </a:rPr>
              <a:t>model of mental state.</a:t>
            </a:r>
          </a:p>
          <a:p>
            <a:pPr lvl="2"/>
            <a:r>
              <a:rPr lang="en-US" sz="3200" dirty="0">
                <a:ea typeface="ＭＳ Ｐゴシック" pitchFamily="-84" charset="-128"/>
                <a:cs typeface="ＭＳ Ｐゴシック" pitchFamily="-84" charset="-128"/>
              </a:rPr>
              <a:t>variables modeling levels of Anger, Fear, Mistrust</a:t>
            </a: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43</a:t>
            </a:fld>
            <a:endParaRPr lang="en-US"/>
          </a:p>
        </p:txBody>
      </p:sp>
    </p:spTree>
    <p:extLst>
      <p:ext uri="{BB962C8B-B14F-4D97-AF65-F5344CB8AC3E}">
        <p14:creationId xmlns:p14="http://schemas.microsoft.com/office/powerpoint/2010/main" val="260898717"/>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74642"/>
            <a:ext cx="9144000" cy="792161"/>
          </a:xfrm>
        </p:spPr>
        <p:txBody>
          <a:bodyPr/>
          <a:lstStyle/>
          <a:p>
            <a:r>
              <a:rPr lang="en-US" dirty="0"/>
              <a:t>Affect variables</a:t>
            </a:r>
          </a:p>
        </p:txBody>
      </p:sp>
      <p:sp>
        <p:nvSpPr>
          <p:cNvPr id="3" name="Content Placeholder 2"/>
          <p:cNvSpPr>
            <a:spLocks noGrp="1"/>
          </p:cNvSpPr>
          <p:nvPr>
            <p:ph idx="1"/>
          </p:nvPr>
        </p:nvSpPr>
        <p:spPr>
          <a:xfrm>
            <a:off x="1066800" y="1524000"/>
            <a:ext cx="10591800" cy="5059360"/>
          </a:xfrm>
        </p:spPr>
        <p:txBody>
          <a:bodyPr>
            <a:normAutofit/>
          </a:bodyPr>
          <a:lstStyle/>
          <a:p>
            <a:r>
              <a:rPr lang="en-US" sz="3200" b="1" dirty="0"/>
              <a:t>Fear</a:t>
            </a:r>
            <a:r>
              <a:rPr lang="en-US" sz="3200" dirty="0"/>
              <a:t>  (0-20)                    </a:t>
            </a:r>
            <a:r>
              <a:rPr lang="en-US" sz="3200" b="1" dirty="0"/>
              <a:t>Anger</a:t>
            </a:r>
            <a:r>
              <a:rPr lang="en-US" sz="3200" dirty="0"/>
              <a:t> (0-20)                  </a:t>
            </a:r>
            <a:r>
              <a:rPr lang="en-US" sz="3200" b="1" dirty="0"/>
              <a:t>Mistrust</a:t>
            </a:r>
            <a:r>
              <a:rPr lang="en-US" sz="3200" dirty="0"/>
              <a:t>  (0-15)</a:t>
            </a:r>
          </a:p>
          <a:p>
            <a:endParaRPr lang="en-US" dirty="0"/>
          </a:p>
          <a:p>
            <a:r>
              <a:rPr lang="en-US" sz="3200" dirty="0"/>
              <a:t>Start with all variables low</a:t>
            </a:r>
          </a:p>
          <a:p>
            <a:r>
              <a:rPr lang="en-US" sz="3200" dirty="0"/>
              <a:t>After each user turn</a:t>
            </a:r>
          </a:p>
          <a:p>
            <a:pPr lvl="1"/>
            <a:r>
              <a:rPr lang="en-US" sz="3200" dirty="0"/>
              <a:t>Each</a:t>
            </a:r>
            <a:r>
              <a:rPr lang="en-US" sz="3200" b="1" dirty="0"/>
              <a:t> </a:t>
            </a:r>
            <a:r>
              <a:rPr lang="en-US" sz="3200" dirty="0"/>
              <a:t>user statement can change Fear and Anger</a:t>
            </a:r>
          </a:p>
          <a:p>
            <a:pPr lvl="3"/>
            <a:r>
              <a:rPr lang="en-US" sz="3200" dirty="0"/>
              <a:t>E.g., Insults increases Anger, Flattery decreases Anger</a:t>
            </a:r>
          </a:p>
          <a:p>
            <a:pPr lvl="3"/>
            <a:r>
              <a:rPr lang="en-US" sz="3200" dirty="0"/>
              <a:t>Mentions of his delusions increase Fear</a:t>
            </a:r>
          </a:p>
          <a:p>
            <a:pPr lvl="1"/>
            <a:r>
              <a:rPr lang="en-US" sz="3200" dirty="0"/>
              <a:t>Else if nothing malevolent in input</a:t>
            </a:r>
          </a:p>
          <a:p>
            <a:pPr lvl="3"/>
            <a:r>
              <a:rPr lang="en-US" sz="3200" dirty="0"/>
              <a:t>Anger, Fear, Mistrust all drop</a:t>
            </a:r>
          </a:p>
          <a:p>
            <a:pPr lvl="2"/>
            <a:endParaRPr lang="en-US" sz="3600" dirty="0"/>
          </a:p>
        </p:txBody>
      </p:sp>
    </p:spTree>
    <p:extLst>
      <p:ext uri="{BB962C8B-B14F-4D97-AF65-F5344CB8AC3E}">
        <p14:creationId xmlns:p14="http://schemas.microsoft.com/office/powerpoint/2010/main" val="24226477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EDDC1-2610-5C42-9F25-61349496DF5D}"/>
              </a:ext>
            </a:extLst>
          </p:cNvPr>
          <p:cNvSpPr>
            <a:spLocks noGrp="1"/>
          </p:cNvSpPr>
          <p:nvPr>
            <p:ph type="title"/>
          </p:nvPr>
        </p:nvSpPr>
        <p:spPr>
          <a:xfrm>
            <a:off x="1097280" y="159603"/>
            <a:ext cx="10713720" cy="907196"/>
          </a:xfrm>
        </p:spPr>
        <p:txBody>
          <a:bodyPr>
            <a:normAutofit/>
          </a:bodyPr>
          <a:lstStyle/>
          <a:p>
            <a:r>
              <a:rPr lang="en-US" sz="4800" dirty="0"/>
              <a:t>Parry's responses depend on mental state</a:t>
            </a:r>
          </a:p>
        </p:txBody>
      </p:sp>
      <p:sp>
        <p:nvSpPr>
          <p:cNvPr id="5" name="Rectangle 4">
            <a:extLst>
              <a:ext uri="{FF2B5EF4-FFF2-40B4-BE49-F238E27FC236}">
                <a16:creationId xmlns:a16="http://schemas.microsoft.com/office/drawing/2014/main" id="{1B50983C-0450-2A4A-9027-2AA92A325688}"/>
              </a:ext>
            </a:extLst>
          </p:cNvPr>
          <p:cNvSpPr/>
          <p:nvPr/>
        </p:nvSpPr>
        <p:spPr>
          <a:xfrm>
            <a:off x="4876800" y="2294796"/>
            <a:ext cx="2743200" cy="6770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Modify</a:t>
            </a:r>
          </a:p>
          <a:p>
            <a:pPr algn="ctr"/>
            <a:r>
              <a:rPr lang="en-US" sz="2400" dirty="0"/>
              <a:t>Affect variables</a:t>
            </a:r>
          </a:p>
        </p:txBody>
      </p:sp>
      <p:sp>
        <p:nvSpPr>
          <p:cNvPr id="6" name="Rectangle 5">
            <a:extLst>
              <a:ext uri="{FF2B5EF4-FFF2-40B4-BE49-F238E27FC236}">
                <a16:creationId xmlns:a16="http://schemas.microsoft.com/office/drawing/2014/main" id="{D734EF8B-7C87-A348-831D-D6A414843A99}"/>
              </a:ext>
            </a:extLst>
          </p:cNvPr>
          <p:cNvSpPr/>
          <p:nvPr/>
        </p:nvSpPr>
        <p:spPr>
          <a:xfrm>
            <a:off x="2514600" y="3810000"/>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excessive fear</a:t>
            </a:r>
          </a:p>
        </p:txBody>
      </p:sp>
      <p:sp>
        <p:nvSpPr>
          <p:cNvPr id="7" name="Rectangle 6">
            <a:extLst>
              <a:ext uri="{FF2B5EF4-FFF2-40B4-BE49-F238E27FC236}">
                <a16:creationId xmlns:a16="http://schemas.microsoft.com/office/drawing/2014/main" id="{6A7612FF-96AD-4D4A-B968-D89E4C85BA18}"/>
              </a:ext>
            </a:extLst>
          </p:cNvPr>
          <p:cNvSpPr/>
          <p:nvPr/>
        </p:nvSpPr>
        <p:spPr>
          <a:xfrm>
            <a:off x="2514600" y="4891455"/>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Escape</a:t>
            </a:r>
          </a:p>
        </p:txBody>
      </p:sp>
      <p:sp>
        <p:nvSpPr>
          <p:cNvPr id="8" name="Rectangle 7">
            <a:extLst>
              <a:ext uri="{FF2B5EF4-FFF2-40B4-BE49-F238E27FC236}">
                <a16:creationId xmlns:a16="http://schemas.microsoft.com/office/drawing/2014/main" id="{64AD0405-5E6E-D14B-9740-57D7D09F1EEB}"/>
              </a:ext>
            </a:extLst>
          </p:cNvPr>
          <p:cNvSpPr/>
          <p:nvPr/>
        </p:nvSpPr>
        <p:spPr>
          <a:xfrm>
            <a:off x="4504887" y="3780359"/>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excessive anger</a:t>
            </a:r>
          </a:p>
        </p:txBody>
      </p:sp>
      <p:sp>
        <p:nvSpPr>
          <p:cNvPr id="9" name="Rectangle 8">
            <a:extLst>
              <a:ext uri="{FF2B5EF4-FFF2-40B4-BE49-F238E27FC236}">
                <a16:creationId xmlns:a16="http://schemas.microsoft.com/office/drawing/2014/main" id="{AB08800B-122C-3C48-B58B-B47548D70524}"/>
              </a:ext>
            </a:extLst>
          </p:cNvPr>
          <p:cNvSpPr/>
          <p:nvPr/>
        </p:nvSpPr>
        <p:spPr>
          <a:xfrm>
            <a:off x="4496388" y="4863933"/>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Hostility</a:t>
            </a:r>
          </a:p>
        </p:txBody>
      </p:sp>
      <p:sp>
        <p:nvSpPr>
          <p:cNvPr id="10" name="Rectangle 9">
            <a:extLst>
              <a:ext uri="{FF2B5EF4-FFF2-40B4-BE49-F238E27FC236}">
                <a16:creationId xmlns:a16="http://schemas.microsoft.com/office/drawing/2014/main" id="{C0A12D2B-30C2-9847-9549-E770C4962EEC}"/>
              </a:ext>
            </a:extLst>
          </p:cNvPr>
          <p:cNvSpPr/>
          <p:nvPr/>
        </p:nvSpPr>
        <p:spPr>
          <a:xfrm>
            <a:off x="6530343" y="3810000"/>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Input mentions delusion topic</a:t>
            </a:r>
          </a:p>
        </p:txBody>
      </p:sp>
      <p:sp>
        <p:nvSpPr>
          <p:cNvPr id="11" name="Rectangle 10">
            <a:extLst>
              <a:ext uri="{FF2B5EF4-FFF2-40B4-BE49-F238E27FC236}">
                <a16:creationId xmlns:a16="http://schemas.microsoft.com/office/drawing/2014/main" id="{99F5A171-FF9E-ED44-9150-18836AD4D55E}"/>
              </a:ext>
            </a:extLst>
          </p:cNvPr>
          <p:cNvSpPr/>
          <p:nvPr/>
        </p:nvSpPr>
        <p:spPr>
          <a:xfrm>
            <a:off x="8572405" y="3782479"/>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question</a:t>
            </a:r>
          </a:p>
        </p:txBody>
      </p:sp>
      <p:sp>
        <p:nvSpPr>
          <p:cNvPr id="12" name="Rectangle 11">
            <a:extLst>
              <a:ext uri="{FF2B5EF4-FFF2-40B4-BE49-F238E27FC236}">
                <a16:creationId xmlns:a16="http://schemas.microsoft.com/office/drawing/2014/main" id="{FA6441D8-F685-D840-AE61-5117F8609678}"/>
              </a:ext>
            </a:extLst>
          </p:cNvPr>
          <p:cNvSpPr/>
          <p:nvPr/>
        </p:nvSpPr>
        <p:spPr>
          <a:xfrm>
            <a:off x="6515100" y="4863933"/>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Fear</a:t>
            </a:r>
          </a:p>
        </p:txBody>
      </p:sp>
      <p:sp>
        <p:nvSpPr>
          <p:cNvPr id="13" name="Rectangle 12">
            <a:extLst>
              <a:ext uri="{FF2B5EF4-FFF2-40B4-BE49-F238E27FC236}">
                <a16:creationId xmlns:a16="http://schemas.microsoft.com/office/drawing/2014/main" id="{82FA3682-69E1-6C44-816E-EA66BB38CDE7}"/>
              </a:ext>
            </a:extLst>
          </p:cNvPr>
          <p:cNvSpPr/>
          <p:nvPr/>
        </p:nvSpPr>
        <p:spPr>
          <a:xfrm>
            <a:off x="8572405" y="4863933"/>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answer</a:t>
            </a:r>
          </a:p>
        </p:txBody>
      </p:sp>
      <p:sp>
        <p:nvSpPr>
          <p:cNvPr id="14" name="TextBox 13">
            <a:extLst>
              <a:ext uri="{FF2B5EF4-FFF2-40B4-BE49-F238E27FC236}">
                <a16:creationId xmlns:a16="http://schemas.microsoft.com/office/drawing/2014/main" id="{48A3F119-9D3D-EE48-9ACD-8810401EADAC}"/>
              </a:ext>
            </a:extLst>
          </p:cNvPr>
          <p:cNvSpPr txBox="1"/>
          <p:nvPr/>
        </p:nvSpPr>
        <p:spPr>
          <a:xfrm>
            <a:off x="5467703" y="1257505"/>
            <a:ext cx="1938351"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User Input</a:t>
            </a:r>
          </a:p>
        </p:txBody>
      </p:sp>
      <p:cxnSp>
        <p:nvCxnSpPr>
          <p:cNvPr id="16" name="Straight Arrow Connector 15">
            <a:extLst>
              <a:ext uri="{FF2B5EF4-FFF2-40B4-BE49-F238E27FC236}">
                <a16:creationId xmlns:a16="http://schemas.microsoft.com/office/drawing/2014/main" id="{8FB399FD-129A-8C44-8308-5C69DEA743D3}"/>
              </a:ext>
            </a:extLst>
          </p:cNvPr>
          <p:cNvCxnSpPr/>
          <p:nvPr/>
        </p:nvCxnSpPr>
        <p:spPr>
          <a:xfrm>
            <a:off x="6324600" y="1742346"/>
            <a:ext cx="0" cy="53917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C3559E5-B4D0-AE45-AF45-82605CD8479E}"/>
              </a:ext>
            </a:extLst>
          </p:cNvPr>
          <p:cNvSpPr txBox="1"/>
          <p:nvPr/>
        </p:nvSpPr>
        <p:spPr>
          <a:xfrm>
            <a:off x="614496" y="3886200"/>
            <a:ext cx="1563505"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condition</a:t>
            </a:r>
          </a:p>
        </p:txBody>
      </p:sp>
      <p:sp>
        <p:nvSpPr>
          <p:cNvPr id="18" name="TextBox 17">
            <a:extLst>
              <a:ext uri="{FF2B5EF4-FFF2-40B4-BE49-F238E27FC236}">
                <a16:creationId xmlns:a16="http://schemas.microsoft.com/office/drawing/2014/main" id="{B8BA80A8-142E-5041-9AA9-2B077A408737}"/>
              </a:ext>
            </a:extLst>
          </p:cNvPr>
          <p:cNvSpPr txBox="1"/>
          <p:nvPr/>
        </p:nvSpPr>
        <p:spPr>
          <a:xfrm>
            <a:off x="677994" y="4927600"/>
            <a:ext cx="1510413"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response</a:t>
            </a:r>
          </a:p>
        </p:txBody>
      </p:sp>
      <p:sp>
        <p:nvSpPr>
          <p:cNvPr id="19" name="TextBox 18">
            <a:extLst>
              <a:ext uri="{FF2B5EF4-FFF2-40B4-BE49-F238E27FC236}">
                <a16:creationId xmlns:a16="http://schemas.microsoft.com/office/drawing/2014/main" id="{844C4ADF-E5BD-6646-ABE3-985497BF63D1}"/>
              </a:ext>
            </a:extLst>
          </p:cNvPr>
          <p:cNvSpPr txBox="1"/>
          <p:nvPr/>
        </p:nvSpPr>
        <p:spPr>
          <a:xfrm>
            <a:off x="10483951" y="4350269"/>
            <a:ext cx="646331" cy="646331"/>
          </a:xfrm>
          <a:prstGeom prst="rect">
            <a:avLst/>
          </a:prstGeom>
          <a:noFill/>
        </p:spPr>
        <p:txBody>
          <a:bodyPr wrap="none" rtlCol="0">
            <a:spAutoFit/>
          </a:bodyPr>
          <a:lstStyle/>
          <a:p>
            <a:r>
              <a:rPr lang="en-US" sz="3600" dirty="0"/>
              <a:t>…</a:t>
            </a:r>
          </a:p>
        </p:txBody>
      </p:sp>
      <p:sp>
        <p:nvSpPr>
          <p:cNvPr id="20" name="Rectangle 19">
            <a:extLst>
              <a:ext uri="{FF2B5EF4-FFF2-40B4-BE49-F238E27FC236}">
                <a16:creationId xmlns:a16="http://schemas.microsoft.com/office/drawing/2014/main" id="{42DEA30E-414D-074D-9628-02497491FEB1}"/>
              </a:ext>
            </a:extLst>
          </p:cNvPr>
          <p:cNvSpPr/>
          <p:nvPr/>
        </p:nvSpPr>
        <p:spPr>
          <a:xfrm>
            <a:off x="2286000" y="34290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1" name="Rectangle 20">
            <a:extLst>
              <a:ext uri="{FF2B5EF4-FFF2-40B4-BE49-F238E27FC236}">
                <a16:creationId xmlns:a16="http://schemas.microsoft.com/office/drawing/2014/main" id="{43DC10C3-4269-5940-AEDC-6E3236CFA6C4}"/>
              </a:ext>
            </a:extLst>
          </p:cNvPr>
          <p:cNvSpPr/>
          <p:nvPr/>
        </p:nvSpPr>
        <p:spPr>
          <a:xfrm>
            <a:off x="4307668" y="34290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2" name="Rectangle 21">
            <a:extLst>
              <a:ext uri="{FF2B5EF4-FFF2-40B4-BE49-F238E27FC236}">
                <a16:creationId xmlns:a16="http://schemas.microsoft.com/office/drawing/2014/main" id="{FAFBB9F5-733C-5C4F-8E10-2DA8F290B6F1}"/>
              </a:ext>
            </a:extLst>
          </p:cNvPr>
          <p:cNvSpPr/>
          <p:nvPr/>
        </p:nvSpPr>
        <p:spPr>
          <a:xfrm>
            <a:off x="6357916" y="34417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3" name="Rectangle 22">
            <a:extLst>
              <a:ext uri="{FF2B5EF4-FFF2-40B4-BE49-F238E27FC236}">
                <a16:creationId xmlns:a16="http://schemas.microsoft.com/office/drawing/2014/main" id="{A09941CA-A1AA-EC4B-B656-4AB155E54BBC}"/>
              </a:ext>
            </a:extLst>
          </p:cNvPr>
          <p:cNvSpPr/>
          <p:nvPr/>
        </p:nvSpPr>
        <p:spPr>
          <a:xfrm>
            <a:off x="8399048" y="34290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4" name="Rectangle 23">
            <a:extLst>
              <a:ext uri="{FF2B5EF4-FFF2-40B4-BE49-F238E27FC236}">
                <a16:creationId xmlns:a16="http://schemas.microsoft.com/office/drawing/2014/main" id="{A0075E10-2DFE-684A-A880-53E147E61B88}"/>
              </a:ext>
            </a:extLst>
          </p:cNvPr>
          <p:cNvSpPr/>
          <p:nvPr/>
        </p:nvSpPr>
        <p:spPr>
          <a:xfrm>
            <a:off x="10425437" y="3429000"/>
            <a:ext cx="730247"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cxnSp>
        <p:nvCxnSpPr>
          <p:cNvPr id="26" name="Straight Arrow Connector 25">
            <a:extLst>
              <a:ext uri="{FF2B5EF4-FFF2-40B4-BE49-F238E27FC236}">
                <a16:creationId xmlns:a16="http://schemas.microsoft.com/office/drawing/2014/main" id="{D2F9BC89-B326-CE42-A382-42498BE160EE}"/>
              </a:ext>
            </a:extLst>
          </p:cNvPr>
          <p:cNvCxnSpPr/>
          <p:nvPr/>
        </p:nvCxnSpPr>
        <p:spPr>
          <a:xfrm flipH="1">
            <a:off x="3319486" y="2971799"/>
            <a:ext cx="3005116" cy="368300"/>
          </a:xfrm>
          <a:prstGeom prst="straightConnector1">
            <a:avLst/>
          </a:prstGeom>
          <a:ln w="285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6D42521-1300-4743-A035-F27E9BB13D57}"/>
              </a:ext>
            </a:extLst>
          </p:cNvPr>
          <p:cNvCxnSpPr>
            <a:stCxn id="5" idx="2"/>
          </p:cNvCxnSpPr>
          <p:nvPr/>
        </p:nvCxnSpPr>
        <p:spPr>
          <a:xfrm flipH="1">
            <a:off x="5334000" y="2971802"/>
            <a:ext cx="914400" cy="45720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F906202-8784-0647-9251-D0AF95618CBA}"/>
              </a:ext>
            </a:extLst>
          </p:cNvPr>
          <p:cNvCxnSpPr>
            <a:stCxn id="5" idx="2"/>
            <a:endCxn id="22" idx="0"/>
          </p:cNvCxnSpPr>
          <p:nvPr/>
        </p:nvCxnSpPr>
        <p:spPr>
          <a:xfrm>
            <a:off x="6248403" y="2971800"/>
            <a:ext cx="1036031" cy="46990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B11CF764-D2FD-BB45-8255-97A277DE3107}"/>
              </a:ext>
            </a:extLst>
          </p:cNvPr>
          <p:cNvCxnSpPr>
            <a:stCxn id="5" idx="2"/>
            <a:endCxn id="23" idx="0"/>
          </p:cNvCxnSpPr>
          <p:nvPr/>
        </p:nvCxnSpPr>
        <p:spPr>
          <a:xfrm>
            <a:off x="6248401" y="2971802"/>
            <a:ext cx="3077163" cy="45720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327B504-5874-6C47-AA46-C1C338D97468}"/>
              </a:ext>
            </a:extLst>
          </p:cNvPr>
          <p:cNvCxnSpPr>
            <a:endCxn id="24" idx="0"/>
          </p:cNvCxnSpPr>
          <p:nvPr/>
        </p:nvCxnSpPr>
        <p:spPr>
          <a:xfrm>
            <a:off x="6357917" y="2927349"/>
            <a:ext cx="4432643" cy="5016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5737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9601200" cy="868361"/>
          </a:xfrm>
        </p:spPr>
        <p:txBody>
          <a:bodyPr>
            <a:normAutofit/>
          </a:bodyPr>
          <a:lstStyle/>
          <a:p>
            <a:pPr eaLnBrk="1" hangingPunct="1"/>
            <a:r>
              <a:rPr lang="en-US" dirty="0">
                <a:ea typeface="ＭＳ Ｐゴシック" pitchFamily="-84" charset="-128"/>
                <a:cs typeface="ＭＳ Ｐゴシック" pitchFamily="-84" charset="-128"/>
              </a:rPr>
              <a:t>PARRY passes the Turing test in 1972</a:t>
            </a:r>
          </a:p>
        </p:txBody>
      </p:sp>
      <p:sp>
        <p:nvSpPr>
          <p:cNvPr id="30723" name="Rectangle 3"/>
          <p:cNvSpPr>
            <a:spLocks noGrp="1" noChangeArrowheads="1"/>
          </p:cNvSpPr>
          <p:nvPr>
            <p:ph idx="1"/>
          </p:nvPr>
        </p:nvSpPr>
        <p:spPr>
          <a:xfrm>
            <a:off x="1295400" y="1600202"/>
            <a:ext cx="10363200" cy="5014911"/>
          </a:xfrm>
        </p:spPr>
        <p:txBody>
          <a:bodyPr>
            <a:normAutofit/>
          </a:bodyPr>
          <a:lstStyle/>
          <a:p>
            <a:pPr eaLnBrk="1" hangingPunct="1"/>
            <a:r>
              <a:rPr lang="en-US" sz="3600" dirty="0">
                <a:ea typeface="ＭＳ Ｐゴシック" pitchFamily="-84" charset="-128"/>
                <a:cs typeface="ＭＳ Ｐゴシック" pitchFamily="-84" charset="-128"/>
              </a:rPr>
              <a:t>The first system to pass a version of the Turing test </a:t>
            </a:r>
          </a:p>
          <a:p>
            <a:pPr eaLnBrk="1" hangingPunct="1"/>
            <a:r>
              <a:rPr lang="en-US" sz="3600" dirty="0">
                <a:ea typeface="ＭＳ Ｐゴシック" pitchFamily="-84" charset="-128"/>
                <a:cs typeface="ＭＳ Ｐゴシック" pitchFamily="-84" charset="-128"/>
              </a:rPr>
              <a:t>Psychiatrists couldn’t distinguish interviews with PARRY from (text transcripts of) interviews with people diagnosed with paranoid schizophrenia</a:t>
            </a:r>
          </a:p>
          <a:p>
            <a:pPr marL="457178" indent="-457178">
              <a:buFont typeface="Arial" panose="020B0604020202020204" pitchFamily="34" charset="0"/>
              <a:buChar char="•"/>
            </a:pPr>
            <a:r>
              <a:rPr lang="en-US" sz="3200" dirty="0"/>
              <a:t>Colby, K. M., </a:t>
            </a:r>
            <a:r>
              <a:rPr lang="en-US" sz="3200" dirty="0" err="1"/>
              <a:t>Hilf</a:t>
            </a:r>
            <a:r>
              <a:rPr lang="en-US" sz="3200" dirty="0"/>
              <a:t>, F. D., Weber, S., and Kraemer, H. C. (1972). Turing-like indistinguishability tests for the validation of a computer simulation of paranoid processes. </a:t>
            </a:r>
            <a:r>
              <a:rPr lang="en-US" sz="3200" i="1" dirty="0"/>
              <a:t>Artificial Intelligence 3</a:t>
            </a:r>
            <a:r>
              <a:rPr lang="en-US" sz="3200" dirty="0"/>
              <a:t>, 199–221. </a:t>
            </a:r>
            <a:endParaRPr lang="en-US" sz="4000" dirty="0"/>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46</a:t>
            </a:fld>
            <a:endParaRPr lang="en-US"/>
          </a:p>
        </p:txBody>
      </p:sp>
    </p:spTree>
    <p:extLst>
      <p:ext uri="{BB962C8B-B14F-4D97-AF65-F5344CB8AC3E}">
        <p14:creationId xmlns:p14="http://schemas.microsoft.com/office/powerpoint/2010/main" val="1136302698"/>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Rule-based Chatbots: ELIZA and PARRY</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80566222"/>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Corpus-based Chatbots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837756171"/>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9601200" cy="868361"/>
          </a:xfrm>
        </p:spPr>
        <p:txBody>
          <a:bodyPr>
            <a:normAutofit/>
          </a:bodyPr>
          <a:lstStyle/>
          <a:p>
            <a:pPr eaLnBrk="1" hangingPunct="1"/>
            <a:r>
              <a:rPr lang="en-US" dirty="0">
                <a:ea typeface="ＭＳ Ｐゴシック" pitchFamily="-84" charset="-128"/>
                <a:cs typeface="ＭＳ Ｐゴシック" pitchFamily="-84" charset="-128"/>
              </a:rPr>
              <a:t>Two architectures for corpus-based </a:t>
            </a:r>
            <a:r>
              <a:rPr lang="en-US" dirty="0" err="1">
                <a:ea typeface="ＭＳ Ｐゴシック" pitchFamily="-84" charset="-128"/>
                <a:cs typeface="ＭＳ Ｐゴシック" pitchFamily="-84" charset="-128"/>
              </a:rPr>
              <a:t>chabots</a:t>
            </a:r>
            <a:endParaRPr lang="en-US" dirty="0">
              <a:ea typeface="ＭＳ Ｐゴシック" pitchFamily="-84" charset="-128"/>
              <a:cs typeface="ＭＳ Ｐゴシック" pitchFamily="-84" charset="-128"/>
            </a:endParaRPr>
          </a:p>
        </p:txBody>
      </p:sp>
      <p:sp>
        <p:nvSpPr>
          <p:cNvPr id="30723" name="Rectangle 3"/>
          <p:cNvSpPr>
            <a:spLocks noGrp="1" noChangeArrowheads="1"/>
          </p:cNvSpPr>
          <p:nvPr>
            <p:ph idx="1"/>
          </p:nvPr>
        </p:nvSpPr>
        <p:spPr>
          <a:xfrm>
            <a:off x="1295400" y="1600202"/>
            <a:ext cx="10363200" cy="5014911"/>
          </a:xfrm>
        </p:spPr>
        <p:txBody>
          <a:bodyPr>
            <a:normAutofit/>
          </a:bodyPr>
          <a:lstStyle/>
          <a:p>
            <a:pPr marL="0" indent="0"/>
            <a:r>
              <a:rPr lang="en-US" sz="4000" dirty="0">
                <a:ea typeface="ＭＳ Ｐゴシック" pitchFamily="-84" charset="-128"/>
                <a:cs typeface="ＭＳ Ｐゴシック" pitchFamily="-84" charset="-128"/>
              </a:rPr>
              <a:t>Response by retrieval</a:t>
            </a:r>
          </a:p>
          <a:p>
            <a:pPr marL="968317" lvl="1" indent="-571472">
              <a:buFont typeface="Arial" panose="020B0604020202020204" pitchFamily="34" charset="0"/>
              <a:buChar char="•"/>
            </a:pPr>
            <a:r>
              <a:rPr lang="en-US" sz="3600" dirty="0">
                <a:ea typeface="ＭＳ Ｐゴシック" pitchFamily="-84" charset="-128"/>
                <a:cs typeface="ＭＳ Ｐゴシック" pitchFamily="-84" charset="-128"/>
              </a:rPr>
              <a:t>Use information retrieval to grab a response (that is appropriate to the context) from some corpus</a:t>
            </a:r>
          </a:p>
          <a:p>
            <a:pPr marL="0" indent="0"/>
            <a:r>
              <a:rPr lang="en-US" sz="4000" dirty="0">
                <a:ea typeface="ＭＳ Ｐゴシック" pitchFamily="-84" charset="-128"/>
                <a:cs typeface="ＭＳ Ｐゴシック" pitchFamily="-84" charset="-128"/>
              </a:rPr>
              <a:t>Response by generation</a:t>
            </a:r>
          </a:p>
          <a:p>
            <a:pPr marL="968317" lvl="1" indent="-571472">
              <a:buFont typeface="Arial" panose="020B0604020202020204" pitchFamily="34" charset="0"/>
              <a:buChar char="•"/>
            </a:pPr>
            <a:r>
              <a:rPr lang="en-US" sz="3600" dirty="0">
                <a:ea typeface="ＭＳ Ｐゴシック" pitchFamily="-84" charset="-128"/>
              </a:rPr>
              <a:t>Use a language model or encoder-decoder to generate the response given the dialogue context</a:t>
            </a:r>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49</a:t>
            </a:fld>
            <a:endParaRPr lang="en-US"/>
          </a:p>
        </p:txBody>
      </p:sp>
    </p:spTree>
    <p:extLst>
      <p:ext uri="{BB962C8B-B14F-4D97-AF65-F5344CB8AC3E}">
        <p14:creationId xmlns:p14="http://schemas.microsoft.com/office/powerpoint/2010/main" val="97092416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DF8CDB2E-2380-6E4E-B6DB-AF4A2FE946F4}"/>
              </a:ext>
            </a:extLst>
          </p:cNvPr>
          <p:cNvPicPr>
            <a:picLocks noGrp="1" noChangeAspect="1"/>
          </p:cNvPicPr>
          <p:nvPr>
            <p:ph idx="1"/>
          </p:nvPr>
        </p:nvPicPr>
        <p:blipFill>
          <a:blip r:embed="rId3"/>
          <a:srcRect/>
          <a:stretch/>
        </p:blipFill>
        <p:spPr>
          <a:xfrm>
            <a:off x="2142626" y="-24527"/>
            <a:ext cx="9884276" cy="6830853"/>
          </a:xfrm>
        </p:spPr>
      </p:pic>
      <p:sp>
        <p:nvSpPr>
          <p:cNvPr id="2" name="Title 1"/>
          <p:cNvSpPr>
            <a:spLocks noGrp="1"/>
          </p:cNvSpPr>
          <p:nvPr>
            <p:ph type="title"/>
          </p:nvPr>
        </p:nvSpPr>
        <p:spPr>
          <a:xfrm>
            <a:off x="183182" y="5105400"/>
            <a:ext cx="6159500" cy="1752600"/>
          </a:xfrm>
        </p:spPr>
        <p:txBody>
          <a:bodyPr>
            <a:normAutofit/>
          </a:bodyPr>
          <a:lstStyle/>
          <a:p>
            <a:r>
              <a:rPr lang="en-US" sz="3200" dirty="0" err="1"/>
              <a:t>BlenderBot</a:t>
            </a:r>
            <a:r>
              <a:rPr lang="en-US" sz="3200" dirty="0"/>
              <a:t> (Roller et al. 2020)</a:t>
            </a:r>
          </a:p>
        </p:txBody>
      </p:sp>
    </p:spTree>
    <p:extLst>
      <p:ext uri="{BB962C8B-B14F-4D97-AF65-F5344CB8AC3E}">
        <p14:creationId xmlns:p14="http://schemas.microsoft.com/office/powerpoint/2010/main" val="39989485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9601200" cy="868361"/>
          </a:xfrm>
        </p:spPr>
        <p:txBody>
          <a:bodyPr>
            <a:normAutofit/>
          </a:bodyPr>
          <a:lstStyle/>
          <a:p>
            <a:pPr eaLnBrk="1" hangingPunct="1"/>
            <a:r>
              <a:rPr lang="en-US" dirty="0">
                <a:ea typeface="ＭＳ Ｐゴシック" pitchFamily="-84" charset="-128"/>
                <a:cs typeface="ＭＳ Ｐゴシック" pitchFamily="-84" charset="-128"/>
              </a:rPr>
              <a:t>Corpus-based chatbots require corpora</a:t>
            </a:r>
          </a:p>
        </p:txBody>
      </p:sp>
      <p:sp>
        <p:nvSpPr>
          <p:cNvPr id="30723" name="Rectangle 3"/>
          <p:cNvSpPr>
            <a:spLocks noGrp="1" noChangeArrowheads="1"/>
          </p:cNvSpPr>
          <p:nvPr>
            <p:ph idx="1"/>
          </p:nvPr>
        </p:nvSpPr>
        <p:spPr>
          <a:xfrm>
            <a:off x="1295400" y="1600202"/>
            <a:ext cx="10363200" cy="5014911"/>
          </a:xfrm>
        </p:spPr>
        <p:txBody>
          <a:bodyPr>
            <a:normAutofit/>
          </a:bodyPr>
          <a:lstStyle/>
          <a:p>
            <a:pPr marL="571472" indent="-571472">
              <a:buFont typeface="Arial" panose="020B0604020202020204" pitchFamily="34" charset="0"/>
              <a:buChar char="•"/>
            </a:pPr>
            <a:r>
              <a:rPr lang="en-US" sz="3600" dirty="0">
                <a:ea typeface="ＭＳ Ｐゴシック" pitchFamily="-84" charset="-128"/>
                <a:cs typeface="ＭＳ Ｐゴシック" pitchFamily="-84" charset="-128"/>
              </a:rPr>
              <a:t>Modern corpus-based chatbots are very data-intensive</a:t>
            </a:r>
          </a:p>
          <a:p>
            <a:pPr marL="571472" indent="-571472">
              <a:buFont typeface="Arial" panose="020B0604020202020204" pitchFamily="34" charset="0"/>
              <a:buChar char="•"/>
            </a:pPr>
            <a:r>
              <a:rPr lang="en-US" sz="3600" dirty="0">
                <a:ea typeface="ＭＳ Ｐゴシック" pitchFamily="-84" charset="-128"/>
                <a:cs typeface="ＭＳ Ｐゴシック" pitchFamily="-84" charset="-128"/>
              </a:rPr>
              <a:t>They commonly require hundreds of millions or billions of words</a:t>
            </a:r>
            <a:endParaRPr lang="en-US" sz="4000" dirty="0"/>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50</a:t>
            </a:fld>
            <a:endParaRPr lang="en-US"/>
          </a:p>
        </p:txBody>
      </p:sp>
    </p:spTree>
    <p:extLst>
      <p:ext uri="{BB962C8B-B14F-4D97-AF65-F5344CB8AC3E}">
        <p14:creationId xmlns:p14="http://schemas.microsoft.com/office/powerpoint/2010/main" val="3813951606"/>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76199"/>
            <a:ext cx="11018520" cy="907196"/>
          </a:xfrm>
        </p:spPr>
        <p:txBody>
          <a:bodyPr>
            <a:normAutofit/>
          </a:bodyPr>
          <a:lstStyle/>
          <a:p>
            <a:r>
              <a:rPr lang="en-US" dirty="0"/>
              <a:t>What conversations to draw on?</a:t>
            </a:r>
          </a:p>
        </p:txBody>
      </p:sp>
      <p:sp>
        <p:nvSpPr>
          <p:cNvPr id="3" name="Content Placeholder 2"/>
          <p:cNvSpPr>
            <a:spLocks noGrp="1"/>
          </p:cNvSpPr>
          <p:nvPr>
            <p:ph idx="1"/>
          </p:nvPr>
        </p:nvSpPr>
        <p:spPr>
          <a:xfrm>
            <a:off x="1097280" y="1295401"/>
            <a:ext cx="10942320" cy="5601179"/>
          </a:xfrm>
        </p:spPr>
        <p:txBody>
          <a:bodyPr>
            <a:normAutofit fontScale="92500" lnSpcReduction="10000"/>
          </a:bodyPr>
          <a:lstStyle/>
          <a:p>
            <a:pPr marL="0" indent="0"/>
            <a:r>
              <a:rPr lang="en-US" sz="3200" dirty="0"/>
              <a:t>Transcripts of telephone conversations between volunteers</a:t>
            </a:r>
          </a:p>
          <a:p>
            <a:pPr marL="693704" indent="-400031">
              <a:buFont typeface="Arial" panose="020B0604020202020204" pitchFamily="34" charset="0"/>
              <a:buChar char="•"/>
            </a:pPr>
            <a:r>
              <a:rPr lang="en-US" dirty="0"/>
              <a:t>Switchboard corpus of American English telephone conversations</a:t>
            </a:r>
          </a:p>
          <a:p>
            <a:pPr marL="0" indent="0"/>
            <a:r>
              <a:rPr lang="en-US" sz="3200" dirty="0"/>
              <a:t>Movie dialogue</a:t>
            </a:r>
          </a:p>
          <a:p>
            <a:pPr marL="693704" indent="-400031">
              <a:buFont typeface="Arial" panose="020B0604020202020204" pitchFamily="34" charset="0"/>
              <a:buChar char="•"/>
            </a:pPr>
            <a:r>
              <a:rPr lang="en-US" dirty="0"/>
              <a:t>Various corpora of movie subtitles</a:t>
            </a:r>
          </a:p>
          <a:p>
            <a:pPr marL="379404" indent="-457178"/>
            <a:r>
              <a:rPr lang="en-US" sz="3200" dirty="0"/>
              <a:t>Hire human </a:t>
            </a:r>
            <a:r>
              <a:rPr lang="en-US" sz="3200" dirty="0" err="1"/>
              <a:t>crowdworkers</a:t>
            </a:r>
            <a:r>
              <a:rPr lang="en-US" sz="3200" dirty="0"/>
              <a:t> to have conversations</a:t>
            </a:r>
          </a:p>
          <a:p>
            <a:pPr marL="776250" lvl="1" indent="-457178">
              <a:buFont typeface="Arial" panose="020B0604020202020204" pitchFamily="34" charset="0"/>
              <a:buChar char="•"/>
            </a:pPr>
            <a:r>
              <a:rPr lang="en-US" sz="2800" dirty="0"/>
              <a:t>Topical-Chat 11K crowdsourced conversations on 8 topics</a:t>
            </a:r>
          </a:p>
          <a:p>
            <a:pPr marL="776250" lvl="1" indent="-457178">
              <a:buFont typeface="Arial" panose="020B0604020202020204" pitchFamily="34" charset="0"/>
              <a:buChar char="•"/>
            </a:pPr>
            <a:r>
              <a:rPr lang="en-US" sz="2800" cap="small" dirty="0" err="1"/>
              <a:t>EmpatheticDialogues</a:t>
            </a:r>
            <a:r>
              <a:rPr lang="en-US" sz="2800" cap="small" dirty="0"/>
              <a:t> </a:t>
            </a:r>
            <a:r>
              <a:rPr lang="en-US" sz="2800" dirty="0"/>
              <a:t>25K crowdsourced conversations grounded in a situation where a speaker was feeling a specific emotion</a:t>
            </a:r>
          </a:p>
          <a:p>
            <a:pPr marL="379404" indent="-457178"/>
            <a:r>
              <a:rPr lang="en-US" sz="3200" dirty="0"/>
              <a:t>Pseudo-conversations from public posts on social media</a:t>
            </a:r>
          </a:p>
          <a:p>
            <a:pPr marL="776250" lvl="1" indent="-457178">
              <a:buFont typeface="Arial" panose="020B0604020202020204" pitchFamily="34" charset="0"/>
              <a:buChar char="•"/>
            </a:pPr>
            <a:r>
              <a:rPr lang="en-US" sz="2800" dirty="0"/>
              <a:t>Drawn from Twitter, Reddit, Weibo (</a:t>
            </a:r>
            <a:r>
              <a:rPr lang="ja-JP" altLang="en-US" sz="2800"/>
              <a:t>微博</a:t>
            </a:r>
            <a:r>
              <a:rPr lang="en-US" altLang="ja-JP" sz="2800" dirty="0"/>
              <a:t>), etc. </a:t>
            </a:r>
            <a:endParaRPr lang="en-US" sz="2800" dirty="0"/>
          </a:p>
          <a:p>
            <a:pPr marL="776250" lvl="1" indent="-457178">
              <a:buFont typeface="Arial" panose="020B0604020202020204" pitchFamily="34" charset="0"/>
              <a:buChar char="•"/>
            </a:pPr>
            <a:r>
              <a:rPr lang="en-US" sz="2800" dirty="0"/>
              <a:t>Tend to be noisy; often used just as pre-training.</a:t>
            </a:r>
          </a:p>
          <a:p>
            <a:pPr marL="0" indent="0"/>
            <a:r>
              <a:rPr lang="en-US" sz="3200" dirty="0"/>
              <a:t>Crucial to remove personally identifiable information (PII) </a:t>
            </a:r>
          </a:p>
          <a:p>
            <a:pPr marL="379404" indent="-457178">
              <a:buFont typeface="Arial" panose="020B0604020202020204" pitchFamily="34" charset="0"/>
              <a:buChar char="•"/>
            </a:pPr>
            <a:endParaRPr lang="en-US" sz="3200" dirty="0"/>
          </a:p>
          <a:p>
            <a:pPr marL="319072" lvl="1" indent="0">
              <a:buNone/>
            </a:pPr>
            <a:endParaRPr lang="en-US" sz="3200" dirty="0"/>
          </a:p>
          <a:p>
            <a:pPr marL="319072" lvl="1" indent="0">
              <a:buNone/>
            </a:pPr>
            <a:endParaRPr lang="en-US" sz="2800" dirty="0"/>
          </a:p>
        </p:txBody>
      </p:sp>
    </p:spTree>
    <p:extLst>
      <p:ext uri="{BB962C8B-B14F-4D97-AF65-F5344CB8AC3E}">
        <p14:creationId xmlns:p14="http://schemas.microsoft.com/office/powerpoint/2010/main" val="1016913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274642"/>
            <a:ext cx="9113519" cy="868361"/>
          </a:xfrm>
        </p:spPr>
        <p:txBody>
          <a:bodyPr>
            <a:normAutofit/>
          </a:bodyPr>
          <a:lstStyle/>
          <a:p>
            <a:r>
              <a:rPr lang="en-US" dirty="0"/>
              <a:t>Response by retrieval: classic IR method</a:t>
            </a:r>
          </a:p>
        </p:txBody>
      </p:sp>
      <p:sp>
        <p:nvSpPr>
          <p:cNvPr id="3" name="Content Placeholder 2"/>
          <p:cNvSpPr>
            <a:spLocks noGrp="1"/>
          </p:cNvSpPr>
          <p:nvPr>
            <p:ph idx="1"/>
          </p:nvPr>
        </p:nvSpPr>
        <p:spPr>
          <a:xfrm>
            <a:off x="1097283" y="1600200"/>
            <a:ext cx="10637519" cy="4572000"/>
          </a:xfrm>
        </p:spPr>
        <p:txBody>
          <a:bodyPr/>
          <a:lstStyle/>
          <a:p>
            <a:pPr marL="514326" indent="-514326">
              <a:buFont typeface="+mj-lt"/>
              <a:buAutoNum type="arabicPeriod"/>
            </a:pPr>
            <a:r>
              <a:rPr lang="en-US" sz="3600" dirty="0"/>
              <a:t>Given a user turn </a:t>
            </a:r>
            <a:r>
              <a:rPr lang="en-US" sz="3600" i="1" dirty="0"/>
              <a:t>q</a:t>
            </a:r>
            <a:r>
              <a:rPr lang="en-US" sz="3600" dirty="0"/>
              <a:t>, and a training corpus </a:t>
            </a:r>
            <a:r>
              <a:rPr lang="en-US" sz="3600" i="1" dirty="0"/>
              <a:t>C</a:t>
            </a:r>
            <a:r>
              <a:rPr lang="en-US" sz="3600" dirty="0"/>
              <a:t> of conversation</a:t>
            </a:r>
          </a:p>
          <a:p>
            <a:pPr marL="514326" indent="-514326">
              <a:buFont typeface="+mj-lt"/>
              <a:buAutoNum type="arabicPeriod"/>
            </a:pPr>
            <a:r>
              <a:rPr lang="en-US" sz="3600" dirty="0"/>
              <a:t>Find in C the turn </a:t>
            </a:r>
            <a:r>
              <a:rPr lang="en-US" sz="3600" i="1" dirty="0"/>
              <a:t>r</a:t>
            </a:r>
            <a:r>
              <a:rPr lang="en-US" sz="3600" dirty="0"/>
              <a:t> that is most similar (</a:t>
            </a:r>
            <a:r>
              <a:rPr lang="en-US" sz="3600" dirty="0" err="1"/>
              <a:t>tf-idf</a:t>
            </a:r>
            <a:r>
              <a:rPr lang="en-US" sz="3600" dirty="0"/>
              <a:t> cosine) to </a:t>
            </a:r>
            <a:r>
              <a:rPr lang="en-US" sz="3600" i="1" dirty="0"/>
              <a:t>q</a:t>
            </a:r>
          </a:p>
          <a:p>
            <a:pPr marL="514326" indent="-514326">
              <a:buFont typeface="+mj-lt"/>
              <a:buAutoNum type="arabicPeriod"/>
            </a:pPr>
            <a:r>
              <a:rPr lang="en-US" sz="3600" dirty="0"/>
              <a:t>Say r</a:t>
            </a:r>
          </a:p>
          <a:p>
            <a:pPr marL="457178" indent="-457178">
              <a:buFont typeface="Arial" panose="020B0604020202020204" pitchFamily="34" charset="0"/>
              <a:buChar char="•"/>
            </a:pPr>
            <a:endParaRPr lang="en-US" dirty="0"/>
          </a:p>
          <a:p>
            <a:endParaRPr lang="en-US" dirty="0"/>
          </a:p>
        </p:txBody>
      </p:sp>
      <p:pic>
        <p:nvPicPr>
          <p:cNvPr id="9" name="Picture 8">
            <a:extLst>
              <a:ext uri="{FF2B5EF4-FFF2-40B4-BE49-F238E27FC236}">
                <a16:creationId xmlns:a16="http://schemas.microsoft.com/office/drawing/2014/main" id="{626B588A-383F-BB43-BF06-969462644089}"/>
              </a:ext>
            </a:extLst>
          </p:cNvPr>
          <p:cNvPicPr>
            <a:picLocks noChangeAspect="1"/>
          </p:cNvPicPr>
          <p:nvPr/>
        </p:nvPicPr>
        <p:blipFill>
          <a:blip r:embed="rId3"/>
          <a:stretch>
            <a:fillRect/>
          </a:stretch>
        </p:blipFill>
        <p:spPr>
          <a:xfrm>
            <a:off x="2356927" y="4419600"/>
            <a:ext cx="6594231" cy="1371600"/>
          </a:xfrm>
          <a:prstGeom prst="rect">
            <a:avLst/>
          </a:prstGeom>
        </p:spPr>
      </p:pic>
    </p:spTree>
    <p:extLst>
      <p:ext uri="{BB962C8B-B14F-4D97-AF65-F5344CB8AC3E}">
        <p14:creationId xmlns:p14="http://schemas.microsoft.com/office/powerpoint/2010/main" val="61638498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274642"/>
            <a:ext cx="9113519" cy="868361"/>
          </a:xfrm>
        </p:spPr>
        <p:txBody>
          <a:bodyPr>
            <a:normAutofit/>
          </a:bodyPr>
          <a:lstStyle/>
          <a:p>
            <a:r>
              <a:rPr lang="en-US" dirty="0"/>
              <a:t>Response by retrieval: neural IR method</a:t>
            </a:r>
          </a:p>
        </p:txBody>
      </p:sp>
      <p:sp>
        <p:nvSpPr>
          <p:cNvPr id="3" name="Content Placeholder 2"/>
          <p:cNvSpPr>
            <a:spLocks noGrp="1"/>
          </p:cNvSpPr>
          <p:nvPr>
            <p:ph idx="1"/>
          </p:nvPr>
        </p:nvSpPr>
        <p:spPr>
          <a:xfrm>
            <a:off x="1097283" y="1524000"/>
            <a:ext cx="11094719" cy="4572000"/>
          </a:xfrm>
        </p:spPr>
        <p:txBody>
          <a:bodyPr/>
          <a:lstStyle/>
          <a:p>
            <a:pPr marL="514326" indent="-514326">
              <a:buFont typeface="+mj-lt"/>
              <a:buAutoNum type="arabicPeriod"/>
            </a:pPr>
            <a:r>
              <a:rPr lang="en-US" sz="3600" dirty="0"/>
              <a:t>Given a user turn </a:t>
            </a:r>
            <a:r>
              <a:rPr lang="en-US" sz="3600" i="1" dirty="0"/>
              <a:t>q</a:t>
            </a:r>
            <a:r>
              <a:rPr lang="en-US" sz="3600" dirty="0"/>
              <a:t>, and a training corpus </a:t>
            </a:r>
            <a:r>
              <a:rPr lang="en-US" sz="3600" i="1" dirty="0"/>
              <a:t>C</a:t>
            </a:r>
            <a:r>
              <a:rPr lang="en-US" sz="3600" dirty="0"/>
              <a:t> of conversation</a:t>
            </a:r>
          </a:p>
          <a:p>
            <a:pPr marL="514326" indent="-514326">
              <a:buFont typeface="+mj-lt"/>
              <a:buAutoNum type="arabicPeriod"/>
            </a:pPr>
            <a:r>
              <a:rPr lang="en-US" sz="3600" dirty="0"/>
              <a:t>Find in C the turn </a:t>
            </a:r>
            <a:r>
              <a:rPr lang="en-US" sz="3600" i="1" dirty="0"/>
              <a:t>r</a:t>
            </a:r>
            <a:r>
              <a:rPr lang="en-US" sz="3600" dirty="0"/>
              <a:t> that is most similar (BERT dot product) to </a:t>
            </a:r>
            <a:r>
              <a:rPr lang="en-US" sz="3600" i="1" dirty="0"/>
              <a:t>q</a:t>
            </a:r>
          </a:p>
          <a:p>
            <a:pPr marL="514326" indent="-514326">
              <a:buFont typeface="+mj-lt"/>
              <a:buAutoNum type="arabicPeriod"/>
            </a:pPr>
            <a:r>
              <a:rPr lang="en-US" sz="3600" dirty="0"/>
              <a:t>Say r</a:t>
            </a:r>
          </a:p>
          <a:p>
            <a:pPr marL="457178" indent="-457178">
              <a:buFont typeface="Arial" panose="020B0604020202020204" pitchFamily="34" charset="0"/>
              <a:buChar char="•"/>
            </a:pPr>
            <a:endParaRPr lang="en-US" dirty="0"/>
          </a:p>
          <a:p>
            <a:endParaRPr lang="en-US" dirty="0"/>
          </a:p>
        </p:txBody>
      </p:sp>
      <p:pic>
        <p:nvPicPr>
          <p:cNvPr id="9" name="Picture 8">
            <a:extLst>
              <a:ext uri="{FF2B5EF4-FFF2-40B4-BE49-F238E27FC236}">
                <a16:creationId xmlns:a16="http://schemas.microsoft.com/office/drawing/2014/main" id="{626B588A-383F-BB43-BF06-969462644089}"/>
              </a:ext>
            </a:extLst>
          </p:cNvPr>
          <p:cNvPicPr>
            <a:picLocks noChangeAspect="1"/>
          </p:cNvPicPr>
          <p:nvPr/>
        </p:nvPicPr>
        <p:blipFill>
          <a:blip r:embed="rId3"/>
          <a:srcRect/>
          <a:stretch/>
        </p:blipFill>
        <p:spPr>
          <a:xfrm>
            <a:off x="1828802" y="4242016"/>
            <a:ext cx="7039372" cy="2615984"/>
          </a:xfrm>
          <a:prstGeom prst="rect">
            <a:avLst/>
          </a:prstGeom>
        </p:spPr>
      </p:pic>
    </p:spTree>
    <p:extLst>
      <p:ext uri="{BB962C8B-B14F-4D97-AF65-F5344CB8AC3E}">
        <p14:creationId xmlns:p14="http://schemas.microsoft.com/office/powerpoint/2010/main" val="7528725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E5E7F-0494-1646-96BE-AC0E790BD96E}"/>
              </a:ext>
            </a:extLst>
          </p:cNvPr>
          <p:cNvSpPr>
            <a:spLocks noGrp="1"/>
          </p:cNvSpPr>
          <p:nvPr>
            <p:ph type="title"/>
          </p:nvPr>
        </p:nvSpPr>
        <p:spPr/>
        <p:txBody>
          <a:bodyPr/>
          <a:lstStyle/>
          <a:p>
            <a:r>
              <a:rPr lang="en-US" dirty="0"/>
              <a:t>Response by generation</a:t>
            </a:r>
          </a:p>
        </p:txBody>
      </p:sp>
      <p:sp>
        <p:nvSpPr>
          <p:cNvPr id="3" name="Content Placeholder 2">
            <a:extLst>
              <a:ext uri="{FF2B5EF4-FFF2-40B4-BE49-F238E27FC236}">
                <a16:creationId xmlns:a16="http://schemas.microsoft.com/office/drawing/2014/main" id="{B4FBC338-41AC-3844-8253-0B8CABF67D72}"/>
              </a:ext>
            </a:extLst>
          </p:cNvPr>
          <p:cNvSpPr>
            <a:spLocks noGrp="1"/>
          </p:cNvSpPr>
          <p:nvPr>
            <p:ph idx="1"/>
          </p:nvPr>
        </p:nvSpPr>
        <p:spPr>
          <a:xfrm>
            <a:off x="1097283" y="1447800"/>
            <a:ext cx="10741447" cy="4724400"/>
          </a:xfrm>
        </p:spPr>
        <p:txBody>
          <a:bodyPr/>
          <a:lstStyle/>
          <a:p>
            <a:r>
              <a:rPr lang="en-US" sz="3200" dirty="0"/>
              <a:t>Think of response production as an encoder-decoder task</a:t>
            </a:r>
          </a:p>
          <a:p>
            <a:r>
              <a:rPr lang="en-US" sz="3200" dirty="0"/>
              <a:t>Generate each token </a:t>
            </a:r>
            <a:r>
              <a:rPr lang="en-US" sz="3200" i="1" dirty="0"/>
              <a:t>r</a:t>
            </a:r>
            <a:r>
              <a:rPr lang="en-US" sz="3200" i="1" baseline="-25000" dirty="0"/>
              <a:t>t</a:t>
            </a:r>
            <a:r>
              <a:rPr lang="en-US" sz="3200" i="1" dirty="0"/>
              <a:t> </a:t>
            </a:r>
            <a:r>
              <a:rPr lang="en-US" sz="3200" dirty="0"/>
              <a:t>of the response by conditioning on the encoding of the entire query </a:t>
            </a:r>
            <a:r>
              <a:rPr lang="en-US" sz="3200" i="1" dirty="0"/>
              <a:t>q </a:t>
            </a:r>
            <a:r>
              <a:rPr lang="en-US" sz="3200" dirty="0"/>
              <a:t>and the response so far </a:t>
            </a:r>
            <a:r>
              <a:rPr lang="en-US" sz="3200" i="1" dirty="0"/>
              <a:t>r</a:t>
            </a:r>
            <a:r>
              <a:rPr lang="en-US" sz="3200" baseline="-25000" dirty="0"/>
              <a:t>1</a:t>
            </a:r>
            <a:r>
              <a:rPr lang="en-US" sz="3200" dirty="0"/>
              <a:t>...</a:t>
            </a:r>
            <a:r>
              <a:rPr lang="en-US" sz="3200" i="1" dirty="0"/>
              <a:t>r</a:t>
            </a:r>
            <a:r>
              <a:rPr lang="en-US" sz="3200" i="1" baseline="-25000" dirty="0"/>
              <a:t>t</a:t>
            </a:r>
            <a:r>
              <a:rPr lang="en-US" sz="3200" baseline="-25000" dirty="0"/>
              <a:t>−1</a:t>
            </a:r>
            <a:r>
              <a:rPr lang="en-US" sz="3200" dirty="0"/>
              <a:t> </a:t>
            </a:r>
          </a:p>
          <a:p>
            <a:endParaRPr lang="en-US" dirty="0"/>
          </a:p>
        </p:txBody>
      </p:sp>
      <p:pic>
        <p:nvPicPr>
          <p:cNvPr id="5" name="Picture 4">
            <a:extLst>
              <a:ext uri="{FF2B5EF4-FFF2-40B4-BE49-F238E27FC236}">
                <a16:creationId xmlns:a16="http://schemas.microsoft.com/office/drawing/2014/main" id="{A888AE2C-8FC6-1246-986A-EDDD74A30D49}"/>
              </a:ext>
            </a:extLst>
          </p:cNvPr>
          <p:cNvPicPr>
            <a:picLocks noChangeAspect="1"/>
          </p:cNvPicPr>
          <p:nvPr/>
        </p:nvPicPr>
        <p:blipFill>
          <a:blip r:embed="rId3"/>
          <a:stretch>
            <a:fillRect/>
          </a:stretch>
        </p:blipFill>
        <p:spPr>
          <a:xfrm>
            <a:off x="914402" y="3810000"/>
            <a:ext cx="10741447" cy="2743200"/>
          </a:xfrm>
          <a:prstGeom prst="rect">
            <a:avLst/>
          </a:prstGeom>
        </p:spPr>
      </p:pic>
      <p:pic>
        <p:nvPicPr>
          <p:cNvPr id="6" name="Picture 5">
            <a:extLst>
              <a:ext uri="{FF2B5EF4-FFF2-40B4-BE49-F238E27FC236}">
                <a16:creationId xmlns:a16="http://schemas.microsoft.com/office/drawing/2014/main" id="{808A0BB6-5424-5047-9A90-A0BC397BAB91}"/>
              </a:ext>
            </a:extLst>
          </p:cNvPr>
          <p:cNvPicPr>
            <a:picLocks noChangeAspect="1"/>
          </p:cNvPicPr>
          <p:nvPr/>
        </p:nvPicPr>
        <p:blipFill>
          <a:blip r:embed="rId4"/>
          <a:stretch>
            <a:fillRect/>
          </a:stretch>
        </p:blipFill>
        <p:spPr>
          <a:xfrm>
            <a:off x="2590801" y="3132927"/>
            <a:ext cx="6051635" cy="600872"/>
          </a:xfrm>
          <a:prstGeom prst="rect">
            <a:avLst/>
          </a:prstGeom>
        </p:spPr>
      </p:pic>
    </p:spTree>
    <p:extLst>
      <p:ext uri="{BB962C8B-B14F-4D97-AF65-F5344CB8AC3E}">
        <p14:creationId xmlns:p14="http://schemas.microsoft.com/office/powerpoint/2010/main" val="37613607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F2F05-3D57-9942-9713-CF975C6D9D4E}"/>
              </a:ext>
            </a:extLst>
          </p:cNvPr>
          <p:cNvSpPr>
            <a:spLocks noGrp="1"/>
          </p:cNvSpPr>
          <p:nvPr>
            <p:ph type="title"/>
          </p:nvPr>
        </p:nvSpPr>
        <p:spPr/>
        <p:txBody>
          <a:bodyPr/>
          <a:lstStyle/>
          <a:p>
            <a:r>
              <a:rPr lang="en-US" dirty="0"/>
              <a:t>Response by generation</a:t>
            </a:r>
          </a:p>
        </p:txBody>
      </p:sp>
      <p:pic>
        <p:nvPicPr>
          <p:cNvPr id="5" name="Content Placeholder 4">
            <a:extLst>
              <a:ext uri="{FF2B5EF4-FFF2-40B4-BE49-F238E27FC236}">
                <a16:creationId xmlns:a16="http://schemas.microsoft.com/office/drawing/2014/main" id="{0840367D-83BC-0542-AC9C-CDD3B278881C}"/>
              </a:ext>
            </a:extLst>
          </p:cNvPr>
          <p:cNvPicPr>
            <a:picLocks noGrp="1" noChangeAspect="1"/>
          </p:cNvPicPr>
          <p:nvPr>
            <p:ph idx="1"/>
          </p:nvPr>
        </p:nvPicPr>
        <p:blipFill>
          <a:blip r:embed="rId3"/>
          <a:stretch>
            <a:fillRect/>
          </a:stretch>
        </p:blipFill>
        <p:spPr>
          <a:xfrm>
            <a:off x="364988" y="1905001"/>
            <a:ext cx="11462027" cy="3397251"/>
          </a:xfrm>
        </p:spPr>
      </p:pic>
    </p:spTree>
    <p:extLst>
      <p:ext uri="{BB962C8B-B14F-4D97-AF65-F5344CB8AC3E}">
        <p14:creationId xmlns:p14="http://schemas.microsoft.com/office/powerpoint/2010/main" val="18197087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50B6A-B721-DA4B-8DA9-5C27259E2E22}"/>
              </a:ext>
            </a:extLst>
          </p:cNvPr>
          <p:cNvSpPr>
            <a:spLocks noGrp="1"/>
          </p:cNvSpPr>
          <p:nvPr>
            <p:ph type="title"/>
          </p:nvPr>
        </p:nvSpPr>
        <p:spPr/>
        <p:txBody>
          <a:bodyPr/>
          <a:lstStyle/>
          <a:p>
            <a:r>
              <a:rPr lang="en-US" dirty="0"/>
              <a:t>Response by generation</a:t>
            </a:r>
          </a:p>
        </p:txBody>
      </p:sp>
      <p:sp>
        <p:nvSpPr>
          <p:cNvPr id="3" name="Content Placeholder 2">
            <a:extLst>
              <a:ext uri="{FF2B5EF4-FFF2-40B4-BE49-F238E27FC236}">
                <a16:creationId xmlns:a16="http://schemas.microsoft.com/office/drawing/2014/main" id="{19C28604-8166-4149-A215-0AAB3BCD39E5}"/>
              </a:ext>
            </a:extLst>
          </p:cNvPr>
          <p:cNvSpPr>
            <a:spLocks noGrp="1"/>
          </p:cNvSpPr>
          <p:nvPr>
            <p:ph idx="1"/>
          </p:nvPr>
        </p:nvSpPr>
        <p:spPr/>
        <p:txBody>
          <a:bodyPr/>
          <a:lstStyle/>
          <a:p>
            <a:r>
              <a:rPr lang="en-US" sz="3600" dirty="0"/>
              <a:t>Alternative approach: fine-tune a large language model  on conversational data</a:t>
            </a:r>
          </a:p>
          <a:p>
            <a:pPr marL="0" indent="0"/>
            <a:r>
              <a:rPr lang="en-US" sz="3600" dirty="0"/>
              <a:t>The Chirpy Cardinal system (Paranjape et al., 2020):</a:t>
            </a:r>
          </a:p>
          <a:p>
            <a:pPr marL="457178" indent="-457178">
              <a:buFont typeface="Arial" panose="020B0604020202020204" pitchFamily="34" charset="0"/>
              <a:buChar char="•"/>
            </a:pPr>
            <a:r>
              <a:rPr lang="en-US" sz="3200" dirty="0"/>
              <a:t>fine-tunes GPT-2 </a:t>
            </a:r>
          </a:p>
          <a:p>
            <a:pPr marL="457178" indent="-457178">
              <a:buFont typeface="Arial" panose="020B0604020202020204" pitchFamily="34" charset="0"/>
              <a:buChar char="•"/>
            </a:pPr>
            <a:r>
              <a:rPr lang="en-US" sz="3200" dirty="0"/>
              <a:t>on the </a:t>
            </a:r>
            <a:r>
              <a:rPr lang="en-US" sz="3200" cap="small" dirty="0" err="1"/>
              <a:t>EmpatheticDialogues</a:t>
            </a:r>
            <a:r>
              <a:rPr lang="en-US" sz="3200" dirty="0"/>
              <a:t> dataset (</a:t>
            </a:r>
            <a:r>
              <a:rPr lang="en-US" sz="3200" dirty="0" err="1"/>
              <a:t>Rashkin</a:t>
            </a:r>
            <a:r>
              <a:rPr lang="en-US" sz="3200" dirty="0"/>
              <a:t> et al., 2019) </a:t>
            </a:r>
          </a:p>
          <a:p>
            <a:endParaRPr lang="en-US" dirty="0"/>
          </a:p>
        </p:txBody>
      </p:sp>
    </p:spTree>
    <p:extLst>
      <p:ext uri="{BB962C8B-B14F-4D97-AF65-F5344CB8AC3E}">
        <p14:creationId xmlns:p14="http://schemas.microsoft.com/office/powerpoint/2010/main" val="33068938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4668-90D6-634E-8CAB-D408CC822184}"/>
              </a:ext>
            </a:extLst>
          </p:cNvPr>
          <p:cNvSpPr>
            <a:spLocks noGrp="1"/>
          </p:cNvSpPr>
          <p:nvPr>
            <p:ph type="title"/>
          </p:nvPr>
        </p:nvSpPr>
        <p:spPr>
          <a:xfrm>
            <a:off x="609600" y="228600"/>
            <a:ext cx="11353800" cy="1143000"/>
          </a:xfrm>
        </p:spPr>
        <p:txBody>
          <a:bodyPr>
            <a:normAutofit/>
          </a:bodyPr>
          <a:lstStyle/>
          <a:p>
            <a:r>
              <a:rPr lang="en-US" dirty="0"/>
              <a:t>P.G. Wodehouse predicts neural chatbots</a:t>
            </a:r>
          </a:p>
        </p:txBody>
      </p:sp>
      <p:sp>
        <p:nvSpPr>
          <p:cNvPr id="3" name="Content Placeholder 2">
            <a:extLst>
              <a:ext uri="{FF2B5EF4-FFF2-40B4-BE49-F238E27FC236}">
                <a16:creationId xmlns:a16="http://schemas.microsoft.com/office/drawing/2014/main" id="{751A2976-3729-1648-B986-0075421F6A88}"/>
              </a:ext>
            </a:extLst>
          </p:cNvPr>
          <p:cNvSpPr>
            <a:spLocks noGrp="1"/>
          </p:cNvSpPr>
          <p:nvPr>
            <p:ph idx="1"/>
          </p:nvPr>
        </p:nvSpPr>
        <p:spPr>
          <a:xfrm>
            <a:off x="2438400" y="1676400"/>
            <a:ext cx="7772400" cy="4343400"/>
          </a:xfrm>
        </p:spPr>
        <p:txBody>
          <a:bodyPr/>
          <a:lstStyle/>
          <a:p>
            <a:pPr marL="0" indent="0"/>
            <a:r>
              <a:rPr lang="en-US" sz="3200" dirty="0">
                <a:solidFill>
                  <a:srgbClr val="C00000"/>
                </a:solidFill>
              </a:rPr>
              <a:t>“What ho!” I said.</a:t>
            </a:r>
            <a:br>
              <a:rPr lang="en-US" sz="3200" dirty="0">
                <a:solidFill>
                  <a:srgbClr val="C00000"/>
                </a:solidFill>
              </a:rPr>
            </a:br>
            <a:r>
              <a:rPr lang="en-US" sz="3200" dirty="0">
                <a:solidFill>
                  <a:srgbClr val="C00000"/>
                </a:solidFill>
              </a:rPr>
              <a:t>“What ho!” said Motty.</a:t>
            </a:r>
            <a:br>
              <a:rPr lang="en-US" sz="3200" dirty="0">
                <a:solidFill>
                  <a:srgbClr val="C00000"/>
                </a:solidFill>
              </a:rPr>
            </a:br>
            <a:r>
              <a:rPr lang="en-US" sz="3200" dirty="0">
                <a:solidFill>
                  <a:srgbClr val="C00000"/>
                </a:solidFill>
              </a:rPr>
              <a:t>“What ho! What ho!”</a:t>
            </a:r>
            <a:br>
              <a:rPr lang="en-US" sz="3200" dirty="0">
                <a:solidFill>
                  <a:srgbClr val="C00000"/>
                </a:solidFill>
              </a:rPr>
            </a:br>
            <a:r>
              <a:rPr lang="en-US" sz="3200" dirty="0">
                <a:solidFill>
                  <a:srgbClr val="C00000"/>
                </a:solidFill>
              </a:rPr>
              <a:t>“What ho! What ho! What ho!”</a:t>
            </a:r>
            <a:br>
              <a:rPr lang="en-US" sz="3200" dirty="0">
                <a:solidFill>
                  <a:srgbClr val="C00000"/>
                </a:solidFill>
              </a:rPr>
            </a:br>
            <a:r>
              <a:rPr lang="en-US" sz="3200" dirty="0">
                <a:solidFill>
                  <a:srgbClr val="C00000"/>
                </a:solidFill>
              </a:rPr>
              <a:t>After that it seemed rather difficult to go on with the conversation.” </a:t>
            </a:r>
          </a:p>
          <a:p>
            <a:pPr marL="0" indent="0"/>
            <a:r>
              <a:rPr lang="en-US" sz="3200" dirty="0"/>
              <a:t>			Wodehouse </a:t>
            </a:r>
            <a:r>
              <a:rPr lang="en-US" sz="3200" i="1" dirty="0"/>
              <a:t>My Man Jeeves, </a:t>
            </a:r>
            <a:r>
              <a:rPr lang="en-US" sz="3200" dirty="0"/>
              <a:t>1919</a:t>
            </a:r>
            <a:r>
              <a:rPr lang="en-US" sz="3200" i="1" dirty="0"/>
              <a:t> </a:t>
            </a:r>
            <a:endParaRPr lang="en-US" sz="3200" dirty="0"/>
          </a:p>
          <a:p>
            <a:endParaRPr lang="en-US" dirty="0"/>
          </a:p>
        </p:txBody>
      </p:sp>
    </p:spTree>
    <p:extLst>
      <p:ext uri="{BB962C8B-B14F-4D97-AF65-F5344CB8AC3E}">
        <p14:creationId xmlns:p14="http://schemas.microsoft.com/office/powerpoint/2010/main" val="5302550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8EEA5-D4E6-FB47-A544-A65C5ECF00D8}"/>
              </a:ext>
            </a:extLst>
          </p:cNvPr>
          <p:cNvSpPr>
            <a:spLocks noGrp="1"/>
          </p:cNvSpPr>
          <p:nvPr>
            <p:ph type="title"/>
          </p:nvPr>
        </p:nvSpPr>
        <p:spPr>
          <a:xfrm>
            <a:off x="1066800" y="444502"/>
            <a:ext cx="10058400" cy="907196"/>
          </a:xfrm>
        </p:spPr>
        <p:txBody>
          <a:bodyPr>
            <a:noAutofit/>
          </a:bodyPr>
          <a:lstStyle/>
          <a:p>
            <a:r>
              <a:rPr lang="en-US" sz="4000" dirty="0"/>
              <a:t>Ongoing research problem:</a:t>
            </a:r>
            <a:br>
              <a:rPr lang="en-US" sz="4000" dirty="0"/>
            </a:br>
            <a:r>
              <a:rPr lang="en-US" sz="4000" dirty="0"/>
              <a:t>Neural chatbots can get repetitive and boring</a:t>
            </a:r>
          </a:p>
        </p:txBody>
      </p:sp>
      <p:sp>
        <p:nvSpPr>
          <p:cNvPr id="3" name="Content Placeholder 2">
            <a:extLst>
              <a:ext uri="{FF2B5EF4-FFF2-40B4-BE49-F238E27FC236}">
                <a16:creationId xmlns:a16="http://schemas.microsoft.com/office/drawing/2014/main" id="{15F4AE51-1175-6345-94A7-7707C3018F8F}"/>
              </a:ext>
            </a:extLst>
          </p:cNvPr>
          <p:cNvSpPr>
            <a:spLocks noGrp="1"/>
          </p:cNvSpPr>
          <p:nvPr>
            <p:ph idx="1"/>
          </p:nvPr>
        </p:nvSpPr>
        <p:spPr>
          <a:xfrm>
            <a:off x="774700" y="1905000"/>
            <a:ext cx="4876800" cy="4572000"/>
          </a:xfrm>
        </p:spPr>
        <p:txBody>
          <a:bodyPr>
            <a:normAutofit/>
          </a:bodyPr>
          <a:lstStyle/>
          <a:p>
            <a:pPr marL="0" indent="0">
              <a:lnSpc>
                <a:spcPct val="100000"/>
              </a:lnSpc>
            </a:pPr>
            <a:r>
              <a:rPr lang="en-US" dirty="0"/>
              <a:t>A: Where are you going?</a:t>
            </a:r>
            <a:br>
              <a:rPr lang="en-US" dirty="0"/>
            </a:br>
            <a:r>
              <a:rPr lang="en-US" dirty="0"/>
              <a:t>B: I’m going to the restroom.</a:t>
            </a:r>
            <a:br>
              <a:rPr lang="en-US" dirty="0"/>
            </a:br>
            <a:r>
              <a:rPr lang="en-US" dirty="0"/>
              <a:t>A: See you later.</a:t>
            </a:r>
            <a:br>
              <a:rPr lang="en-US" dirty="0"/>
            </a:br>
            <a:r>
              <a:rPr lang="en-US" dirty="0"/>
              <a:t>B: See you later.</a:t>
            </a:r>
            <a:br>
              <a:rPr lang="en-US" dirty="0"/>
            </a:br>
            <a:r>
              <a:rPr lang="en-US" dirty="0"/>
              <a:t>A: See you later.</a:t>
            </a:r>
            <a:br>
              <a:rPr lang="en-US" dirty="0"/>
            </a:br>
            <a:r>
              <a:rPr lang="en-US" dirty="0"/>
              <a:t>B: See you later.</a:t>
            </a:r>
          </a:p>
        </p:txBody>
      </p:sp>
      <p:sp>
        <p:nvSpPr>
          <p:cNvPr id="4" name="Content Placeholder 2">
            <a:extLst>
              <a:ext uri="{FF2B5EF4-FFF2-40B4-BE49-F238E27FC236}">
                <a16:creationId xmlns:a16="http://schemas.microsoft.com/office/drawing/2014/main" id="{B76D749F-8C5B-F140-87AE-AEDD003AEFED}"/>
              </a:ext>
            </a:extLst>
          </p:cNvPr>
          <p:cNvSpPr txBox="1">
            <a:spLocks/>
          </p:cNvSpPr>
          <p:nvPr/>
        </p:nvSpPr>
        <p:spPr bwMode="auto">
          <a:xfrm>
            <a:off x="5638800" y="1841500"/>
            <a:ext cx="64008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73050" indent="-273050" algn="l" rtl="0" eaLnBrk="1" fontAlgn="base" hangingPunct="1">
              <a:spcBef>
                <a:spcPts val="575"/>
              </a:spcBef>
              <a:spcAft>
                <a:spcPct val="0"/>
              </a:spcAft>
              <a:buClr>
                <a:schemeClr val="accent1"/>
              </a:buClr>
              <a:buSzPct val="85000"/>
              <a:buFont typeface="Wingdings 2" charset="2"/>
              <a:buChar char=""/>
              <a:defRPr sz="2600" kern="1200">
                <a:solidFill>
                  <a:schemeClr val="tx1"/>
                </a:solidFill>
                <a:latin typeface="Calibri"/>
                <a:ea typeface="ＭＳ Ｐゴシック" charset="-128"/>
                <a:cs typeface="Calibri"/>
              </a:defRPr>
            </a:lvl1pPr>
            <a:lvl2pPr marL="547688" indent="-228600" algn="l" rtl="0" eaLnBrk="1" fontAlgn="base" hangingPunct="1">
              <a:spcBef>
                <a:spcPts val="375"/>
              </a:spcBef>
              <a:spcAft>
                <a:spcPct val="0"/>
              </a:spcAft>
              <a:buClr>
                <a:schemeClr val="accent2"/>
              </a:buClr>
              <a:buSzPct val="85000"/>
              <a:buFont typeface="Wingdings 2" charset="2"/>
              <a:buChar char=""/>
              <a:defRPr sz="2400" kern="1200">
                <a:solidFill>
                  <a:schemeClr val="tx1"/>
                </a:solidFill>
                <a:latin typeface="Calibri"/>
                <a:ea typeface="ＭＳ Ｐゴシック" charset="-128"/>
                <a:cs typeface="Calibri"/>
              </a:defRPr>
            </a:lvl2pPr>
            <a:lvl3pPr marL="822325" indent="-228600" algn="l" rtl="0" eaLnBrk="1" fontAlgn="base" hangingPunct="1">
              <a:spcBef>
                <a:spcPts val="375"/>
              </a:spcBef>
              <a:spcAft>
                <a:spcPct val="0"/>
              </a:spcAft>
              <a:buClr>
                <a:srgbClr val="E6B1AB"/>
              </a:buClr>
              <a:buSzPct val="85000"/>
              <a:buFont typeface="Wingdings 2" charset="2"/>
              <a:buChar char=""/>
              <a:defRPr sz="2000" kern="1200">
                <a:solidFill>
                  <a:schemeClr val="tx1"/>
                </a:solidFill>
                <a:latin typeface="Calibri"/>
                <a:ea typeface="ＭＳ Ｐゴシック" charset="-128"/>
                <a:cs typeface="Calibri"/>
              </a:defRPr>
            </a:lvl3pPr>
            <a:lvl4pPr marL="1096963" indent="-228600" algn="l" rtl="0" eaLnBrk="1" fontAlgn="base" hangingPunct="1">
              <a:spcBef>
                <a:spcPts val="375"/>
              </a:spcBef>
              <a:spcAft>
                <a:spcPct val="0"/>
              </a:spcAft>
              <a:buClr>
                <a:srgbClr val="A28E6A"/>
              </a:buClr>
              <a:buSzPct val="80000"/>
              <a:buFont typeface="Wingdings 2" charset="2"/>
              <a:buChar char=""/>
              <a:defRPr sz="2000" kern="1200">
                <a:solidFill>
                  <a:schemeClr val="tx1"/>
                </a:solidFill>
                <a:latin typeface="Calibri"/>
                <a:ea typeface="ＭＳ Ｐゴシック" charset="-128"/>
                <a:cs typeface="Calibri"/>
              </a:defRPr>
            </a:lvl4pPr>
            <a:lvl5pPr marL="1371600" indent="-228600" algn="l" rtl="0" eaLnBrk="1" fontAlgn="base" hangingPunct="1">
              <a:spcBef>
                <a:spcPts val="375"/>
              </a:spcBef>
              <a:spcAft>
                <a:spcPct val="0"/>
              </a:spcAft>
              <a:buClr>
                <a:srgbClr val="A28E6A"/>
              </a:buClr>
              <a:buChar char="o"/>
              <a:defRPr sz="2000" kern="1200">
                <a:solidFill>
                  <a:schemeClr val="tx1"/>
                </a:solidFill>
                <a:latin typeface="Calibri"/>
                <a:ea typeface="ＭＳ Ｐゴシック" charset="-128"/>
                <a:cs typeface="Calibri"/>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None/>
            </a:pPr>
            <a:r>
              <a:rPr lang="en-US" sz="2800" dirty="0">
                <a:solidFill>
                  <a:schemeClr val="tx1">
                    <a:lumMod val="65000"/>
                    <a:lumOff val="35000"/>
                  </a:schemeClr>
                </a:solidFill>
              </a:rPr>
              <a:t>A: How old are you?</a:t>
            </a:r>
            <a:br>
              <a:rPr lang="en-US" sz="2800" dirty="0">
                <a:solidFill>
                  <a:schemeClr val="tx1">
                    <a:lumMod val="65000"/>
                    <a:lumOff val="35000"/>
                  </a:schemeClr>
                </a:solidFill>
              </a:rPr>
            </a:br>
            <a:r>
              <a:rPr lang="en-US" sz="2800" dirty="0">
                <a:solidFill>
                  <a:schemeClr val="tx1">
                    <a:lumMod val="65000"/>
                    <a:lumOff val="35000"/>
                  </a:schemeClr>
                </a:solidFill>
              </a:rPr>
              <a:t>B: I’m 16.</a:t>
            </a:r>
            <a:br>
              <a:rPr lang="en-US" sz="2800" dirty="0">
                <a:solidFill>
                  <a:schemeClr val="tx1">
                    <a:lumMod val="65000"/>
                    <a:lumOff val="35000"/>
                  </a:schemeClr>
                </a:solidFill>
              </a:rPr>
            </a:br>
            <a:r>
              <a:rPr lang="en-US" sz="2800" dirty="0">
                <a:solidFill>
                  <a:schemeClr val="tx1">
                    <a:lumMod val="65000"/>
                    <a:lumOff val="35000"/>
                  </a:schemeClr>
                </a:solidFill>
              </a:rPr>
              <a:t>A: 16?</a:t>
            </a:r>
            <a:br>
              <a:rPr lang="en-US" sz="2800" dirty="0">
                <a:solidFill>
                  <a:schemeClr val="tx1">
                    <a:lumMod val="65000"/>
                    <a:lumOff val="35000"/>
                  </a:schemeClr>
                </a:solidFill>
              </a:rPr>
            </a:br>
            <a:r>
              <a:rPr lang="en-US" sz="2800" dirty="0">
                <a:solidFill>
                  <a:schemeClr val="tx1">
                    <a:lumMod val="65000"/>
                    <a:lumOff val="35000"/>
                  </a:schemeClr>
                </a:solidFill>
              </a:rPr>
              <a:t>B: I don’t know what you are talking about.</a:t>
            </a:r>
            <a:br>
              <a:rPr lang="en-US" sz="2800" dirty="0">
                <a:solidFill>
                  <a:schemeClr val="tx1">
                    <a:lumMod val="65000"/>
                    <a:lumOff val="35000"/>
                  </a:schemeClr>
                </a:solidFill>
              </a:rPr>
            </a:br>
            <a:r>
              <a:rPr lang="en-US" sz="2800" dirty="0">
                <a:solidFill>
                  <a:schemeClr val="tx1">
                    <a:lumMod val="65000"/>
                    <a:lumOff val="35000"/>
                  </a:schemeClr>
                </a:solidFill>
              </a:rPr>
              <a:t>A: You don’t know what you are saying.</a:t>
            </a:r>
            <a:br>
              <a:rPr lang="en-US" sz="2800" dirty="0">
                <a:solidFill>
                  <a:schemeClr val="tx1">
                    <a:lumMod val="65000"/>
                    <a:lumOff val="35000"/>
                  </a:schemeClr>
                </a:solidFill>
              </a:rPr>
            </a:br>
            <a:r>
              <a:rPr lang="en-US" sz="2800" dirty="0">
                <a:solidFill>
                  <a:schemeClr val="tx1">
                    <a:lumMod val="65000"/>
                    <a:lumOff val="35000"/>
                  </a:schemeClr>
                </a:solidFill>
              </a:rPr>
              <a:t>B: I don’t know what you are talking about.</a:t>
            </a:r>
            <a:br>
              <a:rPr lang="en-US" sz="2800" dirty="0">
                <a:solidFill>
                  <a:schemeClr val="tx1">
                    <a:lumMod val="65000"/>
                    <a:lumOff val="35000"/>
                  </a:schemeClr>
                </a:solidFill>
              </a:rPr>
            </a:br>
            <a:r>
              <a:rPr lang="en-US" sz="2800" dirty="0">
                <a:solidFill>
                  <a:schemeClr val="tx1">
                    <a:lumMod val="65000"/>
                    <a:lumOff val="35000"/>
                  </a:schemeClr>
                </a:solidFill>
              </a:rPr>
              <a:t>A: You don’t know what you are saying.</a:t>
            </a:r>
          </a:p>
          <a:p>
            <a:pPr marL="0" indent="0">
              <a:buNone/>
            </a:pPr>
            <a:endParaRPr lang="en-US" dirty="0"/>
          </a:p>
        </p:txBody>
      </p:sp>
    </p:spTree>
    <p:extLst>
      <p:ext uri="{BB962C8B-B14F-4D97-AF65-F5344CB8AC3E}">
        <p14:creationId xmlns:p14="http://schemas.microsoft.com/office/powerpoint/2010/main" val="286700076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Response by retrieving and refining knowledge </a:t>
            </a:r>
          </a:p>
        </p:txBody>
      </p:sp>
      <p:sp>
        <p:nvSpPr>
          <p:cNvPr id="3" name="Content Placeholder 2"/>
          <p:cNvSpPr>
            <a:spLocks noGrp="1"/>
          </p:cNvSpPr>
          <p:nvPr>
            <p:ph idx="1"/>
          </p:nvPr>
        </p:nvSpPr>
        <p:spPr>
          <a:xfrm>
            <a:off x="1097283" y="1600200"/>
            <a:ext cx="10789919" cy="5257800"/>
          </a:xfrm>
        </p:spPr>
        <p:txBody>
          <a:bodyPr>
            <a:normAutofit/>
          </a:bodyPr>
          <a:lstStyle/>
          <a:p>
            <a:r>
              <a:rPr lang="en-US" sz="3200" dirty="0"/>
              <a:t>Can generate responses from informative text rather than dialogue</a:t>
            </a:r>
          </a:p>
          <a:p>
            <a:pPr marL="457178" indent="-457178">
              <a:buFont typeface="Arial" panose="020B0604020202020204" pitchFamily="34" charset="0"/>
              <a:buChar char="•"/>
            </a:pPr>
            <a:r>
              <a:rPr lang="en-US" sz="3000" dirty="0"/>
              <a:t> To respond to turns like “Tell me something about Beijing”</a:t>
            </a:r>
          </a:p>
          <a:p>
            <a:pPr marL="854023" lvl="1" indent="-457178">
              <a:buFont typeface="Arial" panose="020B0604020202020204" pitchFamily="34" charset="0"/>
              <a:buChar char="•"/>
            </a:pPr>
            <a:r>
              <a:rPr lang="en-US" dirty="0" err="1"/>
              <a:t>XiaoIce</a:t>
            </a:r>
            <a:r>
              <a:rPr lang="en-US" dirty="0"/>
              <a:t> collects sentences from public lectures and news articles.</a:t>
            </a:r>
          </a:p>
          <a:p>
            <a:pPr marL="854023" lvl="1" indent="-457178">
              <a:buFont typeface="Arial" panose="020B0604020202020204" pitchFamily="34" charset="0"/>
              <a:buChar char="•"/>
            </a:pPr>
            <a:r>
              <a:rPr lang="en-US" dirty="0"/>
              <a:t>And searches them using IR based on query expansion from user’s turn</a:t>
            </a:r>
          </a:p>
          <a:p>
            <a:pPr marL="457178" indent="-457178">
              <a:buFont typeface="Arial" panose="020B0604020202020204" pitchFamily="34" charset="0"/>
              <a:buChar char="•"/>
            </a:pPr>
            <a:r>
              <a:rPr lang="en-US" sz="3000" dirty="0"/>
              <a:t>Can augment encoder-decoder model</a:t>
            </a:r>
          </a:p>
          <a:p>
            <a:pPr marL="854023" lvl="1" indent="-457178">
              <a:buFont typeface="Arial" panose="020B0604020202020204" pitchFamily="34" charset="0"/>
              <a:buChar char="•"/>
            </a:pPr>
            <a:r>
              <a:rPr lang="en-US" dirty="0"/>
              <a:t>use IR to retrieve passages from Wikipedia </a:t>
            </a:r>
          </a:p>
          <a:p>
            <a:pPr marL="854023" lvl="1" indent="-457178">
              <a:buFont typeface="Arial" panose="020B0604020202020204" pitchFamily="34" charset="0"/>
              <a:buChar char="•"/>
            </a:pPr>
            <a:r>
              <a:rPr lang="en-US" dirty="0"/>
              <a:t>concatenate each Wikipedia sentence to the dialogue context with a separator token. </a:t>
            </a:r>
          </a:p>
          <a:p>
            <a:pPr marL="854023" lvl="1" indent="-457178">
              <a:buFont typeface="Arial" panose="020B0604020202020204" pitchFamily="34" charset="0"/>
              <a:buChar char="•"/>
            </a:pPr>
            <a:r>
              <a:rPr lang="en-US" dirty="0"/>
              <a:t>Give as encoder context to the encoder-decoder model, which learns to incorporate text into its response</a:t>
            </a:r>
            <a:endParaRPr lang="en-US" sz="2800" dirty="0"/>
          </a:p>
          <a:p>
            <a:pPr marL="854023" lvl="1" indent="-457178">
              <a:buFont typeface="Arial" panose="020B0604020202020204" pitchFamily="34" charset="0"/>
              <a:buChar char="•"/>
            </a:pPr>
            <a:endParaRPr lang="en-US" sz="2800" dirty="0"/>
          </a:p>
          <a:p>
            <a:pPr marL="854023" lvl="1" indent="-457178">
              <a:buFont typeface="Arial" panose="020B0604020202020204" pitchFamily="34" charset="0"/>
              <a:buChar char="•"/>
            </a:pPr>
            <a:endParaRPr lang="en-US" sz="2800" dirty="0"/>
          </a:p>
          <a:p>
            <a:pPr marL="854023" lvl="1" indent="-457178">
              <a:buFont typeface="Arial" panose="020B0604020202020204" pitchFamily="34" charset="0"/>
              <a:buChar char="•"/>
            </a:pPr>
            <a:endParaRPr lang="en-US" sz="2800" dirty="0"/>
          </a:p>
          <a:p>
            <a:endParaRPr lang="en-US" sz="3200" dirty="0"/>
          </a:p>
          <a:p>
            <a:endParaRPr lang="en-US" dirty="0"/>
          </a:p>
        </p:txBody>
      </p:sp>
    </p:spTree>
    <p:extLst>
      <p:ext uri="{BB962C8B-B14F-4D97-AF65-F5344CB8AC3E}">
        <p14:creationId xmlns:p14="http://schemas.microsoft.com/office/powerpoint/2010/main" val="850852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0EBD7-021A-6743-B8BE-B3CF54F88F98}"/>
              </a:ext>
            </a:extLst>
          </p:cNvPr>
          <p:cNvSpPr>
            <a:spLocks noGrp="1"/>
          </p:cNvSpPr>
          <p:nvPr>
            <p:ph type="title"/>
          </p:nvPr>
        </p:nvSpPr>
        <p:spPr/>
        <p:txBody>
          <a:bodyPr>
            <a:normAutofit/>
          </a:bodyPr>
          <a:lstStyle/>
          <a:p>
            <a:r>
              <a:rPr lang="en-US" sz="4400" dirty="0" err="1"/>
              <a:t>XiaoIce</a:t>
            </a:r>
            <a:r>
              <a:rPr lang="en-US" sz="4400" dirty="0"/>
              <a:t> (Zhou et al., 2020)</a:t>
            </a:r>
          </a:p>
        </p:txBody>
      </p:sp>
      <p:pic>
        <p:nvPicPr>
          <p:cNvPr id="5" name="Content Placeholder 4">
            <a:extLst>
              <a:ext uri="{FF2B5EF4-FFF2-40B4-BE49-F238E27FC236}">
                <a16:creationId xmlns:a16="http://schemas.microsoft.com/office/drawing/2014/main" id="{7E439CD5-2967-6D47-9636-F684442BEBA1}"/>
              </a:ext>
            </a:extLst>
          </p:cNvPr>
          <p:cNvPicPr>
            <a:picLocks noGrp="1" noChangeAspect="1"/>
          </p:cNvPicPr>
          <p:nvPr>
            <p:ph idx="1"/>
          </p:nvPr>
        </p:nvPicPr>
        <p:blipFill>
          <a:blip r:embed="rId3"/>
          <a:stretch>
            <a:fillRect/>
          </a:stretch>
        </p:blipFill>
        <p:spPr>
          <a:xfrm>
            <a:off x="854547" y="1066800"/>
            <a:ext cx="10270655" cy="5621832"/>
          </a:xfrm>
        </p:spPr>
      </p:pic>
    </p:spTree>
    <p:extLst>
      <p:ext uri="{BB962C8B-B14F-4D97-AF65-F5344CB8AC3E}">
        <p14:creationId xmlns:p14="http://schemas.microsoft.com/office/powerpoint/2010/main" val="34057536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1-6B2C-344A-9C50-FB19D56F66B9}"/>
              </a:ext>
            </a:extLst>
          </p:cNvPr>
          <p:cNvSpPr>
            <a:spLocks noGrp="1"/>
          </p:cNvSpPr>
          <p:nvPr>
            <p:ph type="title"/>
          </p:nvPr>
        </p:nvSpPr>
        <p:spPr/>
        <p:txBody>
          <a:bodyPr/>
          <a:lstStyle/>
          <a:p>
            <a:r>
              <a:rPr lang="en-US" dirty="0"/>
              <a:t>Hybrid Architectures</a:t>
            </a:r>
          </a:p>
        </p:txBody>
      </p:sp>
      <p:sp>
        <p:nvSpPr>
          <p:cNvPr id="3" name="Content Placeholder 2">
            <a:extLst>
              <a:ext uri="{FF2B5EF4-FFF2-40B4-BE49-F238E27FC236}">
                <a16:creationId xmlns:a16="http://schemas.microsoft.com/office/drawing/2014/main" id="{4EAFE601-97B5-1148-8081-384363923BAE}"/>
              </a:ext>
            </a:extLst>
          </p:cNvPr>
          <p:cNvSpPr>
            <a:spLocks noGrp="1"/>
          </p:cNvSpPr>
          <p:nvPr>
            <p:ph idx="1"/>
          </p:nvPr>
        </p:nvSpPr>
        <p:spPr/>
        <p:txBody>
          <a:bodyPr/>
          <a:lstStyle/>
          <a:p>
            <a:r>
              <a:rPr lang="en-US" dirty="0"/>
              <a:t>Chirpy Cardinal (Paranjape et al., 2020) response generation from a series of different generators:</a:t>
            </a:r>
          </a:p>
          <a:p>
            <a:pPr marL="457178" indent="-457178">
              <a:buFont typeface="Arial" panose="020B0604020202020204" pitchFamily="34" charset="0"/>
              <a:buChar char="•"/>
            </a:pPr>
            <a:r>
              <a:rPr lang="en-US" dirty="0"/>
              <a:t>GPT-2 finetuned on </a:t>
            </a:r>
            <a:r>
              <a:rPr lang="en-US" dirty="0" err="1"/>
              <a:t>EmpatheticDialogues</a:t>
            </a:r>
            <a:endParaRPr lang="en-US" dirty="0"/>
          </a:p>
          <a:p>
            <a:pPr marL="457178" indent="-457178">
              <a:buFont typeface="Arial" panose="020B0604020202020204" pitchFamily="34" charset="0"/>
              <a:buChar char="•"/>
            </a:pPr>
            <a:r>
              <a:rPr lang="en-US" dirty="0"/>
              <a:t>GPT-2 finetuned to paraphrase content from Wikipedia</a:t>
            </a:r>
          </a:p>
          <a:p>
            <a:pPr marL="457178" indent="-457178">
              <a:buFont typeface="Arial" panose="020B0604020202020204" pitchFamily="34" charset="0"/>
              <a:buChar char="•"/>
            </a:pPr>
            <a:r>
              <a:rPr lang="en-US" dirty="0"/>
              <a:t>Rule-based movie or music generators that produce scripted conversation about a movie or a musician</a:t>
            </a:r>
          </a:p>
          <a:p>
            <a:pPr marL="854023" lvl="1" indent="-457178">
              <a:buFont typeface="Arial" panose="020B0604020202020204" pitchFamily="34" charset="0"/>
              <a:buChar char="•"/>
            </a:pPr>
            <a:r>
              <a:rPr lang="en-US" dirty="0"/>
              <a:t>asking the user’s opinion about a movie, </a:t>
            </a:r>
          </a:p>
          <a:p>
            <a:pPr marL="854023" lvl="1" indent="-457178">
              <a:buFont typeface="Arial" panose="020B0604020202020204" pitchFamily="34" charset="0"/>
              <a:buChar char="•"/>
            </a:pPr>
            <a:r>
              <a:rPr lang="en-US" dirty="0"/>
              <a:t>giving a fun fact, </a:t>
            </a:r>
          </a:p>
          <a:p>
            <a:pPr marL="854023" lvl="1" indent="-457178">
              <a:buFont typeface="Arial" panose="020B0604020202020204" pitchFamily="34" charset="0"/>
              <a:buChar char="•"/>
            </a:pPr>
            <a:r>
              <a:rPr lang="en-US" dirty="0"/>
              <a:t>asking the user their opinion on an actor in the movie.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4157128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6EEEC-1FF2-5E4D-A530-17BCCB555391}"/>
              </a:ext>
            </a:extLst>
          </p:cNvPr>
          <p:cNvSpPr>
            <a:spLocks noGrp="1"/>
          </p:cNvSpPr>
          <p:nvPr>
            <p:ph type="title"/>
          </p:nvPr>
        </p:nvSpPr>
        <p:spPr>
          <a:xfrm>
            <a:off x="87827" y="2667000"/>
            <a:ext cx="2057400" cy="1752600"/>
          </a:xfrm>
        </p:spPr>
        <p:txBody>
          <a:bodyPr>
            <a:normAutofit fontScale="90000"/>
          </a:bodyPr>
          <a:lstStyle/>
          <a:p>
            <a:r>
              <a:rPr lang="en-US" sz="3200" dirty="0"/>
              <a:t>Chirpy Cardinal (Paranjape et al. 2020)</a:t>
            </a:r>
          </a:p>
        </p:txBody>
      </p:sp>
      <p:pic>
        <p:nvPicPr>
          <p:cNvPr id="5" name="Content Placeholder 4">
            <a:extLst>
              <a:ext uri="{FF2B5EF4-FFF2-40B4-BE49-F238E27FC236}">
                <a16:creationId xmlns:a16="http://schemas.microsoft.com/office/drawing/2014/main" id="{D6BE62E1-F391-2945-B57D-9839181135BB}"/>
              </a:ext>
            </a:extLst>
          </p:cNvPr>
          <p:cNvPicPr>
            <a:picLocks noGrp="1" noChangeAspect="1"/>
          </p:cNvPicPr>
          <p:nvPr>
            <p:ph idx="1"/>
          </p:nvPr>
        </p:nvPicPr>
        <p:blipFill>
          <a:blip r:embed="rId3"/>
          <a:stretch>
            <a:fillRect/>
          </a:stretch>
        </p:blipFill>
        <p:spPr>
          <a:xfrm>
            <a:off x="1676402" y="76200"/>
            <a:ext cx="10427775" cy="6698397"/>
          </a:xfrm>
        </p:spPr>
      </p:pic>
    </p:spTree>
    <p:extLst>
      <p:ext uri="{BB962C8B-B14F-4D97-AF65-F5344CB8AC3E}">
        <p14:creationId xmlns:p14="http://schemas.microsoft.com/office/powerpoint/2010/main" val="32032372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Chatbots</a:t>
            </a:r>
            <a:r>
              <a:rPr lang="en-US" dirty="0"/>
              <a:t>: pro and con</a:t>
            </a:r>
          </a:p>
        </p:txBody>
      </p:sp>
      <p:sp>
        <p:nvSpPr>
          <p:cNvPr id="3" name="Content Placeholder 2"/>
          <p:cNvSpPr>
            <a:spLocks noGrp="1"/>
          </p:cNvSpPr>
          <p:nvPr>
            <p:ph idx="1"/>
          </p:nvPr>
        </p:nvSpPr>
        <p:spPr>
          <a:xfrm>
            <a:off x="1295400" y="1447800"/>
            <a:ext cx="10744200" cy="4876800"/>
          </a:xfrm>
        </p:spPr>
        <p:txBody>
          <a:bodyPr>
            <a:normAutofit lnSpcReduction="10000"/>
          </a:bodyPr>
          <a:lstStyle/>
          <a:p>
            <a:r>
              <a:rPr lang="en-US" sz="3200" dirty="0"/>
              <a:t>Pro:</a:t>
            </a:r>
          </a:p>
          <a:p>
            <a:pPr lvl="1"/>
            <a:r>
              <a:rPr lang="en-US" sz="2800" dirty="0"/>
              <a:t>Fun</a:t>
            </a:r>
          </a:p>
          <a:p>
            <a:pPr lvl="1"/>
            <a:r>
              <a:rPr lang="en-US" sz="2800" dirty="0"/>
              <a:t>Good for narrow, scriptable applications</a:t>
            </a:r>
          </a:p>
          <a:p>
            <a:r>
              <a:rPr lang="en-US" sz="3200" dirty="0"/>
              <a:t>Cons:</a:t>
            </a:r>
          </a:p>
          <a:p>
            <a:pPr lvl="1"/>
            <a:r>
              <a:rPr lang="en-US" sz="2800" dirty="0"/>
              <a:t>They don't really understand</a:t>
            </a:r>
          </a:p>
          <a:p>
            <a:pPr lvl="1"/>
            <a:r>
              <a:rPr lang="en-US" sz="2800" dirty="0"/>
              <a:t>Giving the appearance of understanding may be problematic</a:t>
            </a:r>
          </a:p>
          <a:p>
            <a:pPr lvl="1"/>
            <a:r>
              <a:rPr lang="en-US" sz="2800" dirty="0"/>
              <a:t>Rule-based </a:t>
            </a:r>
            <a:r>
              <a:rPr lang="en-US" sz="2800" dirty="0" err="1"/>
              <a:t>chatbots</a:t>
            </a:r>
            <a:r>
              <a:rPr lang="en-US" sz="2800" dirty="0"/>
              <a:t> are expensive and brittle</a:t>
            </a:r>
          </a:p>
          <a:p>
            <a:pPr lvl="1"/>
            <a:r>
              <a:rPr lang="en-US" sz="2800" dirty="0"/>
              <a:t>IR-based </a:t>
            </a:r>
            <a:r>
              <a:rPr lang="en-US" sz="2800" dirty="0" err="1"/>
              <a:t>chatbots</a:t>
            </a:r>
            <a:r>
              <a:rPr lang="en-US" sz="2800" dirty="0"/>
              <a:t> can only mirror training data</a:t>
            </a:r>
          </a:p>
          <a:p>
            <a:pPr lvl="2"/>
            <a:r>
              <a:rPr lang="en-US" sz="2800" dirty="0"/>
              <a:t>We'll discuss later the case of Microsoft Tay</a:t>
            </a:r>
          </a:p>
          <a:p>
            <a:pPr lvl="3"/>
            <a:r>
              <a:rPr lang="en-US" sz="2800" dirty="0"/>
              <a:t>(or, Garbage-in, Garbage-out)</a:t>
            </a:r>
          </a:p>
          <a:p>
            <a:r>
              <a:rPr lang="en-US" sz="3200" dirty="0"/>
              <a:t>Next steps: integrating chatbot ability into frame-based agents</a:t>
            </a:r>
          </a:p>
        </p:txBody>
      </p:sp>
    </p:spTree>
    <p:extLst>
      <p:ext uri="{BB962C8B-B14F-4D97-AF65-F5344CB8AC3E}">
        <p14:creationId xmlns:p14="http://schemas.microsoft.com/office/powerpoint/2010/main" val="176456790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Corpus-based Chatbots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85225684"/>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Frame-based ("GUS") Dialogue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766575341"/>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Frame-based dialogue agents</a:t>
            </a:r>
          </a:p>
        </p:txBody>
      </p:sp>
      <p:sp>
        <p:nvSpPr>
          <p:cNvPr id="4" name="Content Placeholder 3"/>
          <p:cNvSpPr>
            <a:spLocks noGrp="1"/>
          </p:cNvSpPr>
          <p:nvPr>
            <p:ph idx="1"/>
          </p:nvPr>
        </p:nvSpPr>
        <p:spPr>
          <a:xfrm>
            <a:off x="1097280" y="1600200"/>
            <a:ext cx="10408920" cy="4572000"/>
          </a:xfrm>
        </p:spPr>
        <p:txBody>
          <a:bodyPr>
            <a:normAutofit/>
          </a:bodyPr>
          <a:lstStyle/>
          <a:p>
            <a:r>
              <a:rPr lang="en-US" sz="3200" dirty="0"/>
              <a:t>Sometimes called "</a:t>
            </a:r>
            <a:r>
              <a:rPr lang="en-US" sz="3200" b="1" dirty="0"/>
              <a:t>task-based dialogue </a:t>
            </a:r>
            <a:r>
              <a:rPr lang="en-US" sz="3200" dirty="0"/>
              <a:t>agents"</a:t>
            </a:r>
          </a:p>
          <a:p>
            <a:pPr marL="457178" indent="-457178">
              <a:buFont typeface="Arial" panose="020B0604020202020204" pitchFamily="34" charset="0"/>
              <a:buChar char="•"/>
            </a:pPr>
            <a:r>
              <a:rPr lang="en-US" sz="3200" dirty="0"/>
              <a:t>Systems that have the goal of helping a user solve a task like making a travel reservation or buying a product</a:t>
            </a:r>
          </a:p>
          <a:p>
            <a:pPr marL="0" indent="0"/>
            <a:r>
              <a:rPr lang="en-US" sz="3200" dirty="0"/>
              <a:t>Architecture: </a:t>
            </a:r>
          </a:p>
          <a:p>
            <a:pPr marL="457178" indent="-457178">
              <a:buFont typeface="Arial" panose="020B0604020202020204" pitchFamily="34" charset="0"/>
              <a:buChar char="•"/>
            </a:pPr>
            <a:r>
              <a:rPr lang="en-US" sz="3200" dirty="0"/>
              <a:t>First proposed in the GUS system of 1977</a:t>
            </a:r>
          </a:p>
          <a:p>
            <a:pPr marL="457178" indent="-457178">
              <a:buFont typeface="Arial" panose="020B0604020202020204" pitchFamily="34" charset="0"/>
              <a:buChar char="•"/>
            </a:pPr>
            <a:r>
              <a:rPr lang="en-US" sz="3200" dirty="0"/>
              <a:t>A knowledge structure representing user intentions</a:t>
            </a:r>
          </a:p>
          <a:p>
            <a:pPr marL="457178" indent="-457178">
              <a:buFont typeface="Arial" panose="020B0604020202020204" pitchFamily="34" charset="0"/>
              <a:buChar char="•"/>
            </a:pPr>
            <a:r>
              <a:rPr lang="en-US" sz="3200" dirty="0"/>
              <a:t>One or more </a:t>
            </a:r>
            <a:r>
              <a:rPr lang="en-US" sz="3200" b="1" dirty="0"/>
              <a:t>frames </a:t>
            </a:r>
            <a:r>
              <a:rPr lang="en-US" sz="3200" dirty="0"/>
              <a:t>(each</a:t>
            </a:r>
            <a:r>
              <a:rPr lang="en-US" sz="3200" b="1" dirty="0"/>
              <a:t> </a:t>
            </a:r>
            <a:r>
              <a:rPr lang="en-US" sz="3200" dirty="0"/>
              <a:t>consisting</a:t>
            </a:r>
            <a:r>
              <a:rPr lang="en-US" sz="3200" b="1" dirty="0"/>
              <a:t> </a:t>
            </a:r>
            <a:r>
              <a:rPr lang="en-US" sz="3200" dirty="0"/>
              <a:t>of</a:t>
            </a:r>
            <a:r>
              <a:rPr lang="en-US" sz="3200" b="1" dirty="0"/>
              <a:t> slots </a:t>
            </a:r>
            <a:r>
              <a:rPr lang="en-US" sz="3200" dirty="0"/>
              <a:t>with</a:t>
            </a:r>
            <a:r>
              <a:rPr lang="en-US" sz="3200" b="1" dirty="0"/>
              <a:t> values</a:t>
            </a:r>
            <a:r>
              <a:rPr lang="en-US" sz="3200" dirty="0"/>
              <a:t>)</a:t>
            </a:r>
          </a:p>
        </p:txBody>
      </p:sp>
    </p:spTree>
    <p:extLst>
      <p:ext uri="{BB962C8B-B14F-4D97-AF65-F5344CB8AC3E}">
        <p14:creationId xmlns:p14="http://schemas.microsoft.com/office/powerpoint/2010/main" val="103404216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The Frame</a:t>
            </a:r>
          </a:p>
        </p:txBody>
      </p:sp>
      <p:sp>
        <p:nvSpPr>
          <p:cNvPr id="114691" name="Rectangle 3"/>
          <p:cNvSpPr>
            <a:spLocks noGrp="1" noChangeArrowheads="1"/>
          </p:cNvSpPr>
          <p:nvPr>
            <p:ph idx="1"/>
          </p:nvPr>
        </p:nvSpPr>
        <p:spPr>
          <a:xfrm>
            <a:off x="1981200" y="1447800"/>
            <a:ext cx="9525000" cy="5105400"/>
          </a:xfrm>
        </p:spPr>
        <p:txBody>
          <a:bodyPr/>
          <a:lstStyle/>
          <a:p>
            <a:r>
              <a:rPr lang="en-US" dirty="0"/>
              <a:t>A set of </a:t>
            </a:r>
            <a:r>
              <a:rPr lang="en-US" b="1" dirty="0"/>
              <a:t>slots</a:t>
            </a:r>
            <a:r>
              <a:rPr lang="en-US" dirty="0"/>
              <a:t>, to be filled with information of a given </a:t>
            </a:r>
            <a:r>
              <a:rPr lang="en-US" b="1" dirty="0"/>
              <a:t>type</a:t>
            </a:r>
          </a:p>
          <a:p>
            <a:r>
              <a:rPr lang="en-US" dirty="0"/>
              <a:t>Each associated with a </a:t>
            </a:r>
            <a:r>
              <a:rPr lang="en-US" b="1" dirty="0"/>
              <a:t>question</a:t>
            </a:r>
            <a:r>
              <a:rPr lang="en-US" dirty="0"/>
              <a:t> to the user</a:t>
            </a:r>
          </a:p>
          <a:p>
            <a:r>
              <a:rPr lang="en-US" dirty="0"/>
              <a:t>Sometimes called a </a:t>
            </a:r>
            <a:r>
              <a:rPr lang="en-US" b="1" dirty="0"/>
              <a:t>domain ontology</a:t>
            </a:r>
          </a:p>
          <a:p>
            <a:endParaRPr lang="en-US" sz="3200" dirty="0"/>
          </a:p>
          <a:p>
            <a:pPr marL="319072" lvl="1" indent="0">
              <a:buNone/>
            </a:pPr>
            <a:r>
              <a:rPr lang="en-US" sz="3200" b="1" dirty="0">
                <a:solidFill>
                  <a:srgbClr val="008000"/>
                </a:solidFill>
              </a:rPr>
              <a:t>Slot		Type	Question</a:t>
            </a:r>
          </a:p>
          <a:p>
            <a:pPr marL="319072" lvl="1" indent="0">
              <a:buNone/>
            </a:pPr>
            <a:r>
              <a:rPr lang="en-US" sz="3200" dirty="0">
                <a:solidFill>
                  <a:srgbClr val="008000"/>
                </a:solidFill>
              </a:rPr>
              <a:t>ORIGIN	city		"What city are you leaving from?</a:t>
            </a:r>
          </a:p>
          <a:p>
            <a:pPr marL="319072" lvl="1" indent="0">
              <a:buNone/>
            </a:pPr>
            <a:r>
              <a:rPr lang="en-US" sz="3200" dirty="0">
                <a:solidFill>
                  <a:srgbClr val="008000"/>
                </a:solidFill>
              </a:rPr>
              <a:t>DEST	  	city		"Where are you going?</a:t>
            </a:r>
          </a:p>
          <a:p>
            <a:pPr marL="319072" lvl="1" indent="0">
              <a:buNone/>
            </a:pPr>
            <a:r>
              <a:rPr lang="en-US" sz="3200" dirty="0">
                <a:solidFill>
                  <a:srgbClr val="008000"/>
                </a:solidFill>
              </a:rPr>
              <a:t>DEP DATE date	"What day would you like to leave?</a:t>
            </a:r>
          </a:p>
          <a:p>
            <a:pPr marL="319072" lvl="1" indent="0">
              <a:buNone/>
            </a:pPr>
            <a:r>
              <a:rPr lang="en-US" sz="3200" dirty="0">
                <a:solidFill>
                  <a:srgbClr val="008000"/>
                </a:solidFill>
              </a:rPr>
              <a:t>DEP TIME time	"What time would you like to leave?</a:t>
            </a:r>
          </a:p>
          <a:p>
            <a:pPr marL="319072" lvl="1" indent="0">
              <a:buNone/>
            </a:pPr>
            <a:r>
              <a:rPr lang="en-US" sz="3200" dirty="0">
                <a:solidFill>
                  <a:srgbClr val="008000"/>
                </a:solidFill>
              </a:rPr>
              <a:t>AIRLINE	line		"What is your preferred airline?</a:t>
            </a:r>
          </a:p>
        </p:txBody>
      </p:sp>
    </p:spTree>
    <p:extLst>
      <p:ext uri="{BB962C8B-B14F-4D97-AF65-F5344CB8AC3E}">
        <p14:creationId xmlns:p14="http://schemas.microsoft.com/office/powerpoint/2010/main" val="121090483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93D20-C4FE-AF4F-A08C-0606AEFB4546}"/>
              </a:ext>
            </a:extLst>
          </p:cNvPr>
          <p:cNvSpPr>
            <a:spLocks noGrp="1"/>
          </p:cNvSpPr>
          <p:nvPr>
            <p:ph type="title"/>
          </p:nvPr>
        </p:nvSpPr>
        <p:spPr/>
        <p:txBody>
          <a:bodyPr/>
          <a:lstStyle/>
          <a:p>
            <a:r>
              <a:rPr lang="en-US" dirty="0"/>
              <a:t>Two basic architectures</a:t>
            </a:r>
          </a:p>
        </p:txBody>
      </p:sp>
      <p:sp>
        <p:nvSpPr>
          <p:cNvPr id="3" name="Content Placeholder 2">
            <a:extLst>
              <a:ext uri="{FF2B5EF4-FFF2-40B4-BE49-F238E27FC236}">
                <a16:creationId xmlns:a16="http://schemas.microsoft.com/office/drawing/2014/main" id="{61B524E0-B8A6-4F44-896E-763D08A628DC}"/>
              </a:ext>
            </a:extLst>
          </p:cNvPr>
          <p:cNvSpPr>
            <a:spLocks noGrp="1"/>
          </p:cNvSpPr>
          <p:nvPr>
            <p:ph idx="1"/>
          </p:nvPr>
        </p:nvSpPr>
        <p:spPr>
          <a:xfrm>
            <a:off x="1097283" y="1600202"/>
            <a:ext cx="10942319" cy="5257801"/>
          </a:xfrm>
        </p:spPr>
        <p:txBody>
          <a:bodyPr>
            <a:normAutofit/>
          </a:bodyPr>
          <a:lstStyle/>
          <a:p>
            <a:r>
              <a:rPr lang="en-US" sz="3600" dirty="0">
                <a:solidFill>
                  <a:schemeClr val="tx1">
                    <a:lumMod val="65000"/>
                    <a:lumOff val="35000"/>
                  </a:schemeClr>
                </a:solidFill>
              </a:rPr>
              <a:t>The </a:t>
            </a:r>
            <a:r>
              <a:rPr lang="en-US" sz="3600" b="1" dirty="0">
                <a:solidFill>
                  <a:schemeClr val="tx1">
                    <a:lumMod val="65000"/>
                    <a:lumOff val="35000"/>
                  </a:schemeClr>
                </a:solidFill>
              </a:rPr>
              <a:t>GUS</a:t>
            </a:r>
            <a:r>
              <a:rPr lang="en-US" sz="3600" dirty="0">
                <a:solidFill>
                  <a:schemeClr val="tx1">
                    <a:lumMod val="65000"/>
                    <a:lumOff val="35000"/>
                  </a:schemeClr>
                </a:solidFill>
              </a:rPr>
              <a:t> architecture</a:t>
            </a:r>
          </a:p>
          <a:p>
            <a:pPr marL="457178" indent="-457178">
              <a:buFont typeface="Arial" panose="020B0604020202020204" pitchFamily="34" charset="0"/>
              <a:buChar char="•"/>
            </a:pPr>
            <a:r>
              <a:rPr lang="en-US" sz="3200" dirty="0">
                <a:solidFill>
                  <a:schemeClr val="tx1">
                    <a:lumMod val="65000"/>
                    <a:lumOff val="35000"/>
                  </a:schemeClr>
                </a:solidFill>
              </a:rPr>
              <a:t>Sometimes just called "</a:t>
            </a:r>
            <a:r>
              <a:rPr lang="en-US" sz="3200" b="1" dirty="0">
                <a:solidFill>
                  <a:schemeClr val="tx1">
                    <a:lumMod val="65000"/>
                    <a:lumOff val="35000"/>
                  </a:schemeClr>
                </a:solidFill>
              </a:rPr>
              <a:t>frame-based</a:t>
            </a:r>
            <a:r>
              <a:rPr lang="en-US" sz="3200" dirty="0">
                <a:solidFill>
                  <a:schemeClr val="tx1">
                    <a:lumMod val="65000"/>
                    <a:lumOff val="35000"/>
                  </a:schemeClr>
                </a:solidFill>
              </a:rPr>
              <a:t>" architecture</a:t>
            </a:r>
          </a:p>
          <a:p>
            <a:pPr marL="457178" indent="-457178">
              <a:buFont typeface="Arial" panose="020B0604020202020204" pitchFamily="34" charset="0"/>
              <a:buChar char="•"/>
            </a:pPr>
            <a:r>
              <a:rPr lang="en-US" sz="3200" dirty="0">
                <a:solidFill>
                  <a:schemeClr val="tx1">
                    <a:lumMod val="65000"/>
                    <a:lumOff val="35000"/>
                  </a:schemeClr>
                </a:solidFill>
              </a:rPr>
              <a:t>Over 40 years old, but still used in most industrial task-based dialogue agents</a:t>
            </a:r>
          </a:p>
          <a:p>
            <a:pPr marL="457178" indent="-457178">
              <a:buFont typeface="Arial" panose="020B0604020202020204" pitchFamily="34" charset="0"/>
              <a:buChar char="•"/>
            </a:pPr>
            <a:r>
              <a:rPr lang="en-US" sz="2000" dirty="0" err="1">
                <a:solidFill>
                  <a:schemeClr val="tx1">
                    <a:lumMod val="65000"/>
                    <a:lumOff val="35000"/>
                  </a:schemeClr>
                </a:solidFill>
              </a:rPr>
              <a:t>Bobrow</a:t>
            </a:r>
            <a:r>
              <a:rPr lang="en-US" sz="2000" dirty="0">
                <a:solidFill>
                  <a:schemeClr val="tx1">
                    <a:lumMod val="65000"/>
                    <a:lumOff val="35000"/>
                  </a:schemeClr>
                </a:solidFill>
              </a:rPr>
              <a:t>, Daniel G., Ronald M. Kaplan, Martin Kay, Donald A. Norman, Henry Thompson, and Terry Winograd. 1977. "</a:t>
            </a:r>
            <a:r>
              <a:rPr lang="en-US" sz="2000" b="1" dirty="0">
                <a:solidFill>
                  <a:schemeClr val="tx1">
                    <a:lumMod val="65000"/>
                    <a:lumOff val="35000"/>
                  </a:schemeClr>
                </a:solidFill>
              </a:rPr>
              <a:t>GUS</a:t>
            </a:r>
            <a:r>
              <a:rPr lang="en-US" sz="2000" dirty="0">
                <a:solidFill>
                  <a:schemeClr val="tx1">
                    <a:lumMod val="65000"/>
                    <a:lumOff val="35000"/>
                  </a:schemeClr>
                </a:solidFill>
              </a:rPr>
              <a:t>, a frame-driven dialog system." </a:t>
            </a:r>
            <a:r>
              <a:rPr lang="en-US" sz="2000" i="1" dirty="0">
                <a:solidFill>
                  <a:schemeClr val="tx1">
                    <a:lumMod val="65000"/>
                    <a:lumOff val="35000"/>
                  </a:schemeClr>
                </a:solidFill>
              </a:rPr>
              <a:t>Artificial Intelligence</a:t>
            </a:r>
            <a:r>
              <a:rPr lang="en-US" sz="2000" dirty="0">
                <a:solidFill>
                  <a:schemeClr val="tx1">
                    <a:lumMod val="65000"/>
                    <a:lumOff val="35000"/>
                  </a:schemeClr>
                </a:solidFill>
              </a:rPr>
              <a:t> 8, 2:155-173.</a:t>
            </a:r>
            <a:endParaRPr lang="en-US" sz="3200" dirty="0">
              <a:solidFill>
                <a:schemeClr val="tx1">
                  <a:lumMod val="65000"/>
                  <a:lumOff val="35000"/>
                </a:schemeClr>
              </a:solidFill>
            </a:endParaRPr>
          </a:p>
          <a:p>
            <a:pPr marL="0" indent="0"/>
            <a:r>
              <a:rPr lang="en-US" sz="3600" dirty="0">
                <a:solidFill>
                  <a:schemeClr val="tx1">
                    <a:lumMod val="65000"/>
                    <a:lumOff val="35000"/>
                  </a:schemeClr>
                </a:solidFill>
              </a:rPr>
              <a:t>The </a:t>
            </a:r>
            <a:r>
              <a:rPr lang="en-US" sz="3600" b="1" dirty="0">
                <a:solidFill>
                  <a:schemeClr val="tx1">
                    <a:lumMod val="65000"/>
                    <a:lumOff val="35000"/>
                  </a:schemeClr>
                </a:solidFill>
              </a:rPr>
              <a:t>dialogue-state</a:t>
            </a:r>
            <a:r>
              <a:rPr lang="en-US" sz="3600" dirty="0">
                <a:solidFill>
                  <a:schemeClr val="tx1">
                    <a:lumMod val="65000"/>
                    <a:lumOff val="35000"/>
                  </a:schemeClr>
                </a:solidFill>
              </a:rPr>
              <a:t> architecture</a:t>
            </a:r>
          </a:p>
          <a:p>
            <a:pPr marL="457178" indent="-457178">
              <a:buFont typeface="Arial" panose="020B0604020202020204" pitchFamily="34" charset="0"/>
              <a:buChar char="•"/>
            </a:pPr>
            <a:r>
              <a:rPr lang="en-US" sz="3200" dirty="0">
                <a:solidFill>
                  <a:schemeClr val="tx1">
                    <a:lumMod val="65000"/>
                    <a:lumOff val="35000"/>
                  </a:schemeClr>
                </a:solidFill>
              </a:rPr>
              <a:t>Extension of GUS</a:t>
            </a:r>
          </a:p>
          <a:p>
            <a:pPr marL="457178" indent="-457178">
              <a:buFont typeface="Arial" panose="020B0604020202020204" pitchFamily="34" charset="0"/>
              <a:buChar char="•"/>
            </a:pPr>
            <a:r>
              <a:rPr lang="en-US" sz="3200" dirty="0">
                <a:solidFill>
                  <a:schemeClr val="tx1">
                    <a:lumMod val="65000"/>
                    <a:lumOff val="35000"/>
                  </a:schemeClr>
                </a:solidFill>
              </a:rPr>
              <a:t>More common in research systems</a:t>
            </a:r>
          </a:p>
          <a:p>
            <a:pPr marL="457178" indent="-457178">
              <a:buFont typeface="Arial" panose="020B0604020202020204" pitchFamily="34" charset="0"/>
              <a:buChar char="•"/>
            </a:pPr>
            <a:r>
              <a:rPr lang="en-US" sz="3200" dirty="0">
                <a:solidFill>
                  <a:schemeClr val="tx1">
                    <a:lumMod val="65000"/>
                    <a:lumOff val="35000"/>
                  </a:schemeClr>
                </a:solidFill>
              </a:rPr>
              <a:t>Some aspects making their way into industrial systems</a:t>
            </a:r>
          </a:p>
        </p:txBody>
      </p:sp>
    </p:spTree>
    <p:extLst>
      <p:ext uri="{BB962C8B-B14F-4D97-AF65-F5344CB8AC3E}">
        <p14:creationId xmlns:p14="http://schemas.microsoft.com/office/powerpoint/2010/main" val="1913399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3"/>
          <a:srcRect/>
          <a:stretch/>
        </p:blipFill>
        <p:spPr>
          <a:xfrm>
            <a:off x="711486" y="131501"/>
            <a:ext cx="10181473" cy="6726499"/>
          </a:xfrm>
        </p:spPr>
      </p:pic>
    </p:spTree>
    <p:extLst>
      <p:ext uri="{BB962C8B-B14F-4D97-AF65-F5344CB8AC3E}">
        <p14:creationId xmlns:p14="http://schemas.microsoft.com/office/powerpoint/2010/main" val="132349826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a:xfrm>
            <a:off x="1295400" y="274642"/>
            <a:ext cx="10058400" cy="1173161"/>
          </a:xfrm>
        </p:spPr>
        <p:txBody>
          <a:bodyPr>
            <a:normAutofit/>
          </a:bodyPr>
          <a:lstStyle/>
          <a:p>
            <a:r>
              <a:rPr lang="en-US" dirty="0"/>
              <a:t>Control structure for GUS frame architecture</a:t>
            </a:r>
          </a:p>
        </p:txBody>
      </p:sp>
      <p:sp>
        <p:nvSpPr>
          <p:cNvPr id="116739" name="Rectangle 3"/>
          <p:cNvSpPr>
            <a:spLocks noGrp="1" noChangeArrowheads="1"/>
          </p:cNvSpPr>
          <p:nvPr>
            <p:ph idx="1"/>
          </p:nvPr>
        </p:nvSpPr>
        <p:spPr>
          <a:xfrm>
            <a:off x="1295400" y="2057400"/>
            <a:ext cx="10591800" cy="4648200"/>
          </a:xfrm>
        </p:spPr>
        <p:txBody>
          <a:bodyPr>
            <a:normAutofit/>
          </a:bodyPr>
          <a:lstStyle/>
          <a:p>
            <a:pPr marL="0" indent="0"/>
            <a:r>
              <a:rPr lang="en-US" sz="3600" dirty="0"/>
              <a:t>System asks questions of user, filling any slots that user specifies</a:t>
            </a:r>
          </a:p>
          <a:p>
            <a:pPr marL="0" indent="0"/>
            <a:r>
              <a:rPr lang="en-US" sz="3600" dirty="0"/>
              <a:t>User might fill many slots at a time:</a:t>
            </a:r>
          </a:p>
          <a:p>
            <a:pPr marL="571472" indent="-571472">
              <a:buFont typeface="Arial" panose="020B0604020202020204" pitchFamily="34" charset="0"/>
              <a:buChar char="•"/>
            </a:pPr>
            <a:r>
              <a:rPr lang="en-US" dirty="0"/>
              <a:t>I want a flight </a:t>
            </a:r>
            <a:r>
              <a:rPr lang="en-US" dirty="0">
                <a:solidFill>
                  <a:srgbClr val="00B050"/>
                </a:solidFill>
              </a:rPr>
              <a:t>from San Francisco </a:t>
            </a:r>
            <a:r>
              <a:rPr lang="en-US" dirty="0">
                <a:solidFill>
                  <a:srgbClr val="00B0F0"/>
                </a:solidFill>
              </a:rPr>
              <a:t>to Denver </a:t>
            </a:r>
            <a:r>
              <a:rPr lang="en-US" dirty="0">
                <a:solidFill>
                  <a:schemeClr val="accent1">
                    <a:lumMod val="75000"/>
                  </a:schemeClr>
                </a:solidFill>
              </a:rPr>
              <a:t>one way</a:t>
            </a:r>
            <a:r>
              <a:rPr lang="en-US" dirty="0"/>
              <a:t> </a:t>
            </a:r>
            <a:r>
              <a:rPr lang="en-US" dirty="0">
                <a:solidFill>
                  <a:schemeClr val="bg2">
                    <a:lumMod val="75000"/>
                  </a:schemeClr>
                </a:solidFill>
              </a:rPr>
              <a:t>leaving after five p.m</a:t>
            </a:r>
            <a:r>
              <a:rPr lang="en-US" dirty="0"/>
              <a:t>. </a:t>
            </a:r>
            <a:r>
              <a:rPr lang="en-US" dirty="0">
                <a:solidFill>
                  <a:schemeClr val="bg1">
                    <a:lumMod val="50000"/>
                  </a:schemeClr>
                </a:solidFill>
              </a:rPr>
              <a:t>on Tuesday</a:t>
            </a:r>
            <a:r>
              <a:rPr lang="en-US" dirty="0"/>
              <a:t>. </a:t>
            </a:r>
            <a:endParaRPr lang="en-US" sz="3600" dirty="0"/>
          </a:p>
          <a:p>
            <a:pPr marL="57148" lvl="1" indent="-46038">
              <a:buNone/>
            </a:pPr>
            <a:r>
              <a:rPr lang="en-US" sz="3600" dirty="0"/>
              <a:t>When frame is filled, do database query</a:t>
            </a:r>
          </a:p>
        </p:txBody>
      </p:sp>
    </p:spTree>
    <p:extLst>
      <p:ext uri="{BB962C8B-B14F-4D97-AF65-F5344CB8AC3E}">
        <p14:creationId xmlns:p14="http://schemas.microsoft.com/office/powerpoint/2010/main" val="1620113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Task-based dialogue agents</a:t>
            </a:r>
          </a:p>
        </p:txBody>
      </p:sp>
      <p:sp>
        <p:nvSpPr>
          <p:cNvPr id="4" name="Content Placeholder 3"/>
          <p:cNvSpPr>
            <a:spLocks noGrp="1"/>
          </p:cNvSpPr>
          <p:nvPr>
            <p:ph idx="1"/>
          </p:nvPr>
        </p:nvSpPr>
        <p:spPr>
          <a:xfrm>
            <a:off x="1524000" y="1600200"/>
            <a:ext cx="10668000" cy="5029200"/>
          </a:xfrm>
        </p:spPr>
        <p:txBody>
          <a:bodyPr>
            <a:normAutofit/>
          </a:bodyPr>
          <a:lstStyle/>
          <a:p>
            <a:r>
              <a:rPr lang="en-US" sz="3200" dirty="0"/>
              <a:t>"</a:t>
            </a:r>
            <a:r>
              <a:rPr lang="en-US" sz="3200" b="1" dirty="0"/>
              <a:t>Task-based" </a:t>
            </a:r>
            <a:r>
              <a:rPr lang="en-US" sz="3200" dirty="0"/>
              <a:t>or</a:t>
            </a:r>
            <a:r>
              <a:rPr lang="en-US" sz="3200" b="1" dirty="0"/>
              <a:t> "goal-based" </a:t>
            </a:r>
            <a:r>
              <a:rPr lang="en-US" sz="3200" dirty="0"/>
              <a:t>dialogue</a:t>
            </a:r>
            <a:r>
              <a:rPr lang="en-US" sz="3200" b="1" dirty="0"/>
              <a:t> </a:t>
            </a:r>
            <a:r>
              <a:rPr lang="en-US" sz="3200" dirty="0"/>
              <a:t>agents</a:t>
            </a:r>
          </a:p>
          <a:p>
            <a:pPr marL="457178" indent="-457178">
              <a:buFont typeface="Arial" panose="020B0604020202020204" pitchFamily="34" charset="0"/>
              <a:buChar char="•"/>
            </a:pPr>
            <a:r>
              <a:rPr lang="en-US" sz="3200" dirty="0"/>
              <a:t>Systems that have the goal of helping a user solve a task</a:t>
            </a:r>
          </a:p>
          <a:p>
            <a:pPr marL="854023" lvl="1" indent="-457178">
              <a:buFont typeface="Arial" panose="020B0604020202020204" pitchFamily="34" charset="0"/>
              <a:buChar char="•"/>
            </a:pPr>
            <a:r>
              <a:rPr lang="en-US" sz="2800" dirty="0"/>
              <a:t>Setting a timer</a:t>
            </a:r>
          </a:p>
          <a:p>
            <a:pPr marL="854023" lvl="1" indent="-457178">
              <a:buFont typeface="Arial" panose="020B0604020202020204" pitchFamily="34" charset="0"/>
              <a:buChar char="•"/>
            </a:pPr>
            <a:r>
              <a:rPr lang="en-US" sz="2800" dirty="0"/>
              <a:t>Making a travel reservation</a:t>
            </a:r>
          </a:p>
          <a:p>
            <a:pPr marL="854023" lvl="1" indent="-457178">
              <a:buFont typeface="Arial" panose="020B0604020202020204" pitchFamily="34" charset="0"/>
              <a:buChar char="•"/>
            </a:pPr>
            <a:r>
              <a:rPr lang="en-US" sz="2800" dirty="0"/>
              <a:t>Playing a song</a:t>
            </a:r>
          </a:p>
          <a:p>
            <a:pPr marL="854023" lvl="1" indent="-457178">
              <a:buFont typeface="Arial" panose="020B0604020202020204" pitchFamily="34" charset="0"/>
              <a:buChar char="•"/>
            </a:pPr>
            <a:r>
              <a:rPr lang="en-US" sz="2800" dirty="0"/>
              <a:t>Buying a product</a:t>
            </a:r>
          </a:p>
          <a:p>
            <a:pPr marL="0" indent="0"/>
            <a:r>
              <a:rPr lang="en-US" sz="3200" dirty="0"/>
              <a:t>Architecture: </a:t>
            </a:r>
          </a:p>
          <a:p>
            <a:pPr marL="457178" indent="-457178">
              <a:buFont typeface="Arial" panose="020B0604020202020204" pitchFamily="34" charset="0"/>
              <a:buChar char="•"/>
            </a:pPr>
            <a:r>
              <a:rPr lang="en-US" sz="3200" b="1" dirty="0"/>
              <a:t>Frames with slots and values</a:t>
            </a:r>
            <a:endParaRPr lang="en-US" sz="3200" dirty="0"/>
          </a:p>
          <a:p>
            <a:pPr marL="457178" indent="-457178">
              <a:buFont typeface="Arial" panose="020B0604020202020204" pitchFamily="34" charset="0"/>
              <a:buChar char="•"/>
            </a:pPr>
            <a:r>
              <a:rPr lang="en-US" sz="3200" dirty="0"/>
              <a:t>A knowledge structure representing user intentions</a:t>
            </a:r>
          </a:p>
        </p:txBody>
      </p:sp>
    </p:spTree>
    <p:extLst>
      <p:ext uri="{BB962C8B-B14F-4D97-AF65-F5344CB8AC3E}">
        <p14:creationId xmlns:p14="http://schemas.microsoft.com/office/powerpoint/2010/main" val="40484495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E3D61-9465-044C-90BB-6D904FB2AF7E}"/>
              </a:ext>
            </a:extLst>
          </p:cNvPr>
          <p:cNvSpPr>
            <a:spLocks noGrp="1"/>
          </p:cNvSpPr>
          <p:nvPr>
            <p:ph type="title"/>
          </p:nvPr>
        </p:nvSpPr>
        <p:spPr/>
        <p:txBody>
          <a:bodyPr/>
          <a:lstStyle/>
          <a:p>
            <a:r>
              <a:rPr lang="en-US" dirty="0"/>
              <a:t>GUS slots have condition-action rules attached</a:t>
            </a:r>
          </a:p>
        </p:txBody>
      </p:sp>
      <p:sp>
        <p:nvSpPr>
          <p:cNvPr id="3" name="Content Placeholder 2">
            <a:extLst>
              <a:ext uri="{FF2B5EF4-FFF2-40B4-BE49-F238E27FC236}">
                <a16:creationId xmlns:a16="http://schemas.microsoft.com/office/drawing/2014/main" id="{B5A77B5E-3C20-E946-8087-F3015A5986F2}"/>
              </a:ext>
            </a:extLst>
          </p:cNvPr>
          <p:cNvSpPr>
            <a:spLocks noGrp="1"/>
          </p:cNvSpPr>
          <p:nvPr>
            <p:ph idx="1"/>
          </p:nvPr>
        </p:nvSpPr>
        <p:spPr>
          <a:xfrm>
            <a:off x="1097283" y="1600200"/>
            <a:ext cx="9494517" cy="4572000"/>
          </a:xfrm>
        </p:spPr>
        <p:txBody>
          <a:bodyPr/>
          <a:lstStyle/>
          <a:p>
            <a:r>
              <a:rPr lang="en-US" sz="3200" dirty="0"/>
              <a:t>Some rules attached to the DESTINATION slot for the plane booking frame</a:t>
            </a:r>
          </a:p>
          <a:p>
            <a:pPr marL="514326" indent="-514326">
              <a:buFont typeface="+mj-lt"/>
              <a:buAutoNum type="arabicPeriod"/>
            </a:pPr>
            <a:r>
              <a:rPr lang="en-US" sz="3200" dirty="0"/>
              <a:t> Once the user has specified the destination</a:t>
            </a:r>
          </a:p>
          <a:p>
            <a:pPr marL="854023" lvl="1" indent="-457178">
              <a:buFont typeface="Arial" panose="020B0604020202020204" pitchFamily="34" charset="0"/>
              <a:buChar char="•"/>
            </a:pPr>
            <a:r>
              <a:rPr lang="en-US" sz="2800" dirty="0"/>
              <a:t>Enter that city as the default </a:t>
            </a:r>
            <a:r>
              <a:rPr lang="en-US" sz="2800" i="1" dirty="0" err="1"/>
              <a:t>StayLocation</a:t>
            </a:r>
            <a:r>
              <a:rPr lang="en-US" sz="2800" i="1" dirty="0"/>
              <a:t> </a:t>
            </a:r>
            <a:r>
              <a:rPr lang="en-US" sz="2800" dirty="0"/>
              <a:t>for the hotel booking frame. </a:t>
            </a:r>
          </a:p>
          <a:p>
            <a:pPr marL="514326" indent="-514326">
              <a:buFont typeface="+mj-lt"/>
              <a:buAutoNum type="arabicPeriod"/>
            </a:pPr>
            <a:r>
              <a:rPr lang="en-US" sz="3200" dirty="0"/>
              <a:t> Once the user has specified DESTINATION DAY for a short trip </a:t>
            </a:r>
          </a:p>
          <a:p>
            <a:pPr marL="854023" lvl="1" indent="-457178">
              <a:buFont typeface="Arial" panose="020B0604020202020204" pitchFamily="34" charset="0"/>
              <a:buChar char="•"/>
            </a:pPr>
            <a:r>
              <a:rPr lang="en-US" sz="2800" dirty="0"/>
              <a:t>Automatically copy as ARRIVAL DAY. </a:t>
            </a:r>
          </a:p>
          <a:p>
            <a:endParaRPr lang="en-US" dirty="0"/>
          </a:p>
        </p:txBody>
      </p:sp>
    </p:spTree>
    <p:extLst>
      <p:ext uri="{BB962C8B-B14F-4D97-AF65-F5344CB8AC3E}">
        <p14:creationId xmlns:p14="http://schemas.microsoft.com/office/powerpoint/2010/main" val="36104990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D293D-C164-724C-A1AD-BCEBCB53D03E}"/>
              </a:ext>
            </a:extLst>
          </p:cNvPr>
          <p:cNvSpPr>
            <a:spLocks noGrp="1"/>
          </p:cNvSpPr>
          <p:nvPr>
            <p:ph type="title"/>
          </p:nvPr>
        </p:nvSpPr>
        <p:spPr/>
        <p:txBody>
          <a:bodyPr/>
          <a:lstStyle/>
          <a:p>
            <a:r>
              <a:rPr lang="en-US" dirty="0"/>
              <a:t>GUS systems have multiple frames</a:t>
            </a:r>
          </a:p>
        </p:txBody>
      </p:sp>
      <p:sp>
        <p:nvSpPr>
          <p:cNvPr id="3" name="Content Placeholder 2">
            <a:extLst>
              <a:ext uri="{FF2B5EF4-FFF2-40B4-BE49-F238E27FC236}">
                <a16:creationId xmlns:a16="http://schemas.microsoft.com/office/drawing/2014/main" id="{8ABEDDEA-6B17-C240-BA43-F807AF4AFD69}"/>
              </a:ext>
            </a:extLst>
          </p:cNvPr>
          <p:cNvSpPr>
            <a:spLocks noGrp="1"/>
          </p:cNvSpPr>
          <p:nvPr>
            <p:ph idx="1"/>
          </p:nvPr>
        </p:nvSpPr>
        <p:spPr>
          <a:xfrm>
            <a:off x="1097283" y="1600200"/>
            <a:ext cx="11399519" cy="4572000"/>
          </a:xfrm>
        </p:spPr>
        <p:txBody>
          <a:bodyPr>
            <a:normAutofit/>
          </a:bodyPr>
          <a:lstStyle/>
          <a:p>
            <a:r>
              <a:rPr lang="en-US" dirty="0"/>
              <a:t>Frames like:</a:t>
            </a:r>
          </a:p>
          <a:p>
            <a:pPr marL="457178" indent="-457178">
              <a:buFont typeface="Arial" panose="020B0604020202020204" pitchFamily="34" charset="0"/>
              <a:buChar char="•"/>
            </a:pPr>
            <a:r>
              <a:rPr lang="en-US" dirty="0"/>
              <a:t>Car or hotel reservations</a:t>
            </a:r>
          </a:p>
          <a:p>
            <a:pPr marL="457178" indent="-457178">
              <a:buFont typeface="Arial" panose="020B0604020202020204" pitchFamily="34" charset="0"/>
              <a:buChar char="•"/>
            </a:pPr>
            <a:r>
              <a:rPr lang="en-US" dirty="0"/>
              <a:t>General route information</a:t>
            </a:r>
          </a:p>
          <a:p>
            <a:pPr marL="854023" lvl="1" indent="-457178">
              <a:buFont typeface="Arial" panose="020B0604020202020204" pitchFamily="34" charset="0"/>
              <a:buChar char="•"/>
            </a:pPr>
            <a:r>
              <a:rPr lang="en-US" i="1" dirty="0"/>
              <a:t>Which airlines fly from Boston to San Francisco?</a:t>
            </a:r>
            <a:r>
              <a:rPr lang="en-US" dirty="0"/>
              <a:t>, </a:t>
            </a:r>
          </a:p>
          <a:p>
            <a:pPr marL="457178" indent="-457178">
              <a:buFont typeface="Arial" panose="020B0604020202020204" pitchFamily="34" charset="0"/>
              <a:buChar char="•"/>
            </a:pPr>
            <a:r>
              <a:rPr lang="en-US" dirty="0"/>
              <a:t>Information about airfare practices </a:t>
            </a:r>
          </a:p>
          <a:p>
            <a:pPr marL="854023" lvl="1" indent="-457178">
              <a:buFont typeface="Arial" panose="020B0604020202020204" pitchFamily="34" charset="0"/>
              <a:buChar char="•"/>
            </a:pPr>
            <a:r>
              <a:rPr lang="en-US" i="1" dirty="0"/>
              <a:t>Do I have to stay a specific number of days to get a decent airfare?</a:t>
            </a:r>
            <a:r>
              <a:rPr lang="en-US" dirty="0"/>
              <a:t>). </a:t>
            </a:r>
          </a:p>
          <a:p>
            <a:r>
              <a:rPr lang="en-US" dirty="0"/>
              <a:t>Frame detection:</a:t>
            </a:r>
          </a:p>
          <a:p>
            <a:pPr marL="457178" indent="-457178">
              <a:buFont typeface="Arial" panose="020B0604020202020204" pitchFamily="34" charset="0"/>
              <a:buChar char="•"/>
            </a:pPr>
            <a:r>
              <a:rPr lang="en-US" dirty="0"/>
              <a:t>System must detect which slot of which frame user is filling</a:t>
            </a:r>
          </a:p>
          <a:p>
            <a:pPr marL="457178" indent="-457178">
              <a:buFont typeface="Arial" panose="020B0604020202020204" pitchFamily="34" charset="0"/>
              <a:buChar char="•"/>
            </a:pPr>
            <a:r>
              <a:rPr lang="en-US" dirty="0"/>
              <a:t>And switch dialogue control to that frame. </a:t>
            </a:r>
          </a:p>
          <a:p>
            <a:endParaRPr lang="en-US" dirty="0"/>
          </a:p>
        </p:txBody>
      </p:sp>
    </p:spTree>
    <p:extLst>
      <p:ext uri="{BB962C8B-B14F-4D97-AF65-F5344CB8AC3E}">
        <p14:creationId xmlns:p14="http://schemas.microsoft.com/office/powerpoint/2010/main" val="28359101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381002"/>
            <a:ext cx="10058400" cy="907196"/>
          </a:xfrm>
        </p:spPr>
        <p:txBody>
          <a:bodyPr>
            <a:normAutofit fontScale="90000"/>
          </a:bodyPr>
          <a:lstStyle/>
          <a:p>
            <a:r>
              <a:rPr lang="en-US" dirty="0"/>
              <a:t>GUS: Natural Language Understanding for filling dialog slots</a:t>
            </a:r>
          </a:p>
        </p:txBody>
      </p:sp>
      <p:sp>
        <p:nvSpPr>
          <p:cNvPr id="3" name="Content Placeholder 2"/>
          <p:cNvSpPr>
            <a:spLocks noGrp="1"/>
          </p:cNvSpPr>
          <p:nvPr>
            <p:ph idx="1"/>
          </p:nvPr>
        </p:nvSpPr>
        <p:spPr/>
        <p:txBody>
          <a:bodyPr/>
          <a:lstStyle/>
          <a:p>
            <a:pPr marL="514326" indent="-514326">
              <a:buFont typeface="+mj-lt"/>
              <a:buAutoNum type="arabicPeriod"/>
            </a:pPr>
            <a:r>
              <a:rPr lang="en-US" sz="3200" b="1" dirty="0"/>
              <a:t>Domain classification</a:t>
            </a:r>
          </a:p>
          <a:p>
            <a:pPr marL="274625" lvl="1" indent="0">
              <a:buNone/>
            </a:pPr>
            <a:r>
              <a:rPr lang="en-US" sz="3200" dirty="0"/>
              <a:t>Asking weather? Booking a flight? Programming alarm clock?</a:t>
            </a:r>
          </a:p>
          <a:p>
            <a:pPr marL="514326" indent="-514326">
              <a:buFont typeface="+mj-lt"/>
              <a:buAutoNum type="arabicPeriod"/>
            </a:pPr>
            <a:r>
              <a:rPr lang="en-US" sz="3200" b="1" dirty="0"/>
              <a:t>Intent Determination</a:t>
            </a:r>
          </a:p>
          <a:p>
            <a:pPr marL="274625" lvl="1" indent="0">
              <a:buNone/>
            </a:pPr>
            <a:r>
              <a:rPr lang="en-US" sz="3200" dirty="0"/>
              <a:t>Find a Movie, Show Flight, Remove Calendar </a:t>
            </a:r>
            <a:r>
              <a:rPr lang="en-US" sz="3200" dirty="0" err="1"/>
              <a:t>Appt</a:t>
            </a:r>
            <a:endParaRPr lang="en-US" sz="3200" dirty="0"/>
          </a:p>
          <a:p>
            <a:pPr marL="514326" indent="-514326">
              <a:buFont typeface="+mj-lt"/>
              <a:buAutoNum type="arabicPeriod"/>
            </a:pPr>
            <a:r>
              <a:rPr lang="en-US" sz="3200" b="1" dirty="0"/>
              <a:t>Slot Filling</a:t>
            </a:r>
          </a:p>
          <a:p>
            <a:pPr marL="274625" lvl="1" indent="0">
              <a:buNone/>
            </a:pPr>
            <a:r>
              <a:rPr lang="en-US" sz="3200" dirty="0"/>
              <a:t>Extract the actual slots and fillers</a:t>
            </a:r>
          </a:p>
        </p:txBody>
      </p:sp>
    </p:spTree>
    <p:extLst>
      <p:ext uri="{BB962C8B-B14F-4D97-AF65-F5344CB8AC3E}">
        <p14:creationId xmlns:p14="http://schemas.microsoft.com/office/powerpoint/2010/main" val="151770779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Natural Language Understanding for filling slots</a:t>
            </a:r>
          </a:p>
        </p:txBody>
      </p:sp>
      <p:sp>
        <p:nvSpPr>
          <p:cNvPr id="24579" name="Rectangle 3"/>
          <p:cNvSpPr>
            <a:spLocks noGrp="1" noChangeArrowheads="1"/>
          </p:cNvSpPr>
          <p:nvPr>
            <p:ph idx="1"/>
          </p:nvPr>
        </p:nvSpPr>
        <p:spPr>
          <a:xfrm>
            <a:off x="2438400" y="1676400"/>
            <a:ext cx="7772400" cy="4572000"/>
          </a:xfrm>
        </p:spPr>
        <p:txBody>
          <a:bodyPr/>
          <a:lstStyle/>
          <a:p>
            <a:pPr marL="0" indent="0"/>
            <a:r>
              <a:rPr lang="en-US" sz="3200" dirty="0">
                <a:latin typeface="Courier" charset="0"/>
                <a:ea typeface="Courier" charset="0"/>
                <a:cs typeface="Courier" charset="0"/>
              </a:rPr>
              <a:t>Show me morning flights from Boston to SF on Tuesday.</a:t>
            </a:r>
          </a:p>
          <a:p>
            <a:pPr marL="0" indent="0"/>
            <a:endParaRPr lang="en-US" dirty="0">
              <a:latin typeface="Courier" charset="0"/>
              <a:ea typeface="Courier" charset="0"/>
              <a:cs typeface="Courier"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9000" y="3238502"/>
            <a:ext cx="5562600" cy="2781300"/>
          </a:xfrm>
          <a:prstGeom prst="rect">
            <a:avLst/>
          </a:prstGeom>
        </p:spPr>
      </p:pic>
    </p:spTree>
    <p:extLst>
      <p:ext uri="{BB962C8B-B14F-4D97-AF65-F5344CB8AC3E}">
        <p14:creationId xmlns:p14="http://schemas.microsoft.com/office/powerpoint/2010/main" val="150163953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Natural Language Understanding for </a:t>
            </a:r>
            <a:r>
              <a:rPr lang="en-US"/>
              <a:t>filling slots</a:t>
            </a:r>
            <a:endParaRPr lang="en-US" dirty="0"/>
          </a:p>
        </p:txBody>
      </p:sp>
      <p:sp>
        <p:nvSpPr>
          <p:cNvPr id="24579" name="Rectangle 3"/>
          <p:cNvSpPr>
            <a:spLocks noGrp="1" noChangeArrowheads="1"/>
          </p:cNvSpPr>
          <p:nvPr>
            <p:ph idx="1"/>
          </p:nvPr>
        </p:nvSpPr>
        <p:spPr>
          <a:xfrm>
            <a:off x="2438400" y="1676400"/>
            <a:ext cx="7772400" cy="4572000"/>
          </a:xfrm>
        </p:spPr>
        <p:txBody>
          <a:bodyPr/>
          <a:lstStyle/>
          <a:p>
            <a:pPr marL="0" indent="0"/>
            <a:r>
              <a:rPr lang="en-US" sz="3200" dirty="0">
                <a:latin typeface="Courier" charset="0"/>
                <a:ea typeface="Courier" charset="0"/>
                <a:cs typeface="Courier" charset="0"/>
              </a:rPr>
              <a:t>Wake me tomorrow at six.</a:t>
            </a:r>
          </a:p>
          <a:p>
            <a:pPr marL="0" indent="0"/>
            <a:endParaRPr lang="en-US" dirty="0">
              <a:latin typeface="Courier" charset="0"/>
              <a:ea typeface="Courier" charset="0"/>
              <a:cs typeface="Courier"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3" y="3505203"/>
            <a:ext cx="7056119" cy="1603663"/>
          </a:xfrm>
          <a:prstGeom prst="rect">
            <a:avLst/>
          </a:prstGeom>
        </p:spPr>
      </p:pic>
    </p:spTree>
    <p:extLst>
      <p:ext uri="{BB962C8B-B14F-4D97-AF65-F5344CB8AC3E}">
        <p14:creationId xmlns:p14="http://schemas.microsoft.com/office/powerpoint/2010/main" val="126277100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to fill slots?</a:t>
            </a:r>
            <a:br>
              <a:rPr lang="en-US" dirty="0"/>
            </a:br>
            <a:r>
              <a:rPr lang="en-US" dirty="0"/>
              <a:t>(1) Rule-based Slot-filling</a:t>
            </a:r>
          </a:p>
        </p:txBody>
      </p:sp>
      <p:sp>
        <p:nvSpPr>
          <p:cNvPr id="3" name="Content Placeholder 2"/>
          <p:cNvSpPr>
            <a:spLocks noGrp="1"/>
          </p:cNvSpPr>
          <p:nvPr>
            <p:ph idx="1"/>
          </p:nvPr>
        </p:nvSpPr>
        <p:spPr/>
        <p:txBody>
          <a:bodyPr/>
          <a:lstStyle/>
          <a:p>
            <a:pPr marL="0" indent="0"/>
            <a:endParaRPr lang="en-US" dirty="0">
              <a:latin typeface="Courier" charset="0"/>
              <a:ea typeface="Courier" charset="0"/>
              <a:cs typeface="Courier" charset="0"/>
            </a:endParaRPr>
          </a:p>
          <a:p>
            <a:pPr marL="0" indent="0"/>
            <a:r>
              <a:rPr lang="en-US" sz="3200" dirty="0">
                <a:latin typeface="Calibri" charset="0"/>
                <a:ea typeface="Calibri" charset="0"/>
                <a:cs typeface="Calibri" charset="0"/>
              </a:rPr>
              <a:t>Write regular expressions or grammar rules</a:t>
            </a:r>
          </a:p>
          <a:p>
            <a:pPr marL="0" indent="0"/>
            <a:endParaRPr lang="en-US" sz="3200" dirty="0">
              <a:latin typeface="Courier" charset="0"/>
              <a:ea typeface="Courier" charset="0"/>
              <a:cs typeface="Courier" charset="0"/>
            </a:endParaRPr>
          </a:p>
          <a:p>
            <a:pPr marL="0" indent="0"/>
            <a:r>
              <a:rPr lang="en-US" sz="3200" dirty="0">
                <a:latin typeface="Courier" charset="0"/>
                <a:ea typeface="Courier" charset="0"/>
                <a:cs typeface="Courier" charset="0"/>
              </a:rPr>
              <a:t>Wake me (up) | set (</a:t>
            </a:r>
            <a:r>
              <a:rPr lang="en-US" sz="3200" dirty="0" err="1">
                <a:latin typeface="Courier" charset="0"/>
                <a:ea typeface="Courier" charset="0"/>
                <a:cs typeface="Courier" charset="0"/>
              </a:rPr>
              <a:t>the|an</a:t>
            </a:r>
            <a:r>
              <a:rPr lang="en-US" sz="3200" dirty="0">
                <a:latin typeface="Courier" charset="0"/>
                <a:ea typeface="Courier" charset="0"/>
                <a:cs typeface="Courier" charset="0"/>
              </a:rPr>
              <a:t>) alarm | get me up</a:t>
            </a:r>
          </a:p>
          <a:p>
            <a:pPr marL="0" indent="0"/>
            <a:endParaRPr lang="en-US" sz="3200" dirty="0">
              <a:latin typeface="Courier" charset="0"/>
              <a:ea typeface="Courier" charset="0"/>
              <a:cs typeface="Courier" charset="0"/>
            </a:endParaRPr>
          </a:p>
          <a:p>
            <a:pPr marL="0" indent="0"/>
            <a:r>
              <a:rPr lang="en-US" sz="3200" dirty="0">
                <a:latin typeface="Calibri" charset="0"/>
                <a:ea typeface="Calibri" charset="0"/>
                <a:cs typeface="Calibri" charset="0"/>
              </a:rPr>
              <a:t>Do text normalization</a:t>
            </a:r>
          </a:p>
        </p:txBody>
      </p:sp>
    </p:spTree>
    <p:extLst>
      <p:ext uri="{BB962C8B-B14F-4D97-AF65-F5344CB8AC3E}">
        <p14:creationId xmlns:p14="http://schemas.microsoft.com/office/powerpoint/2010/main" val="29508424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08464-D211-614A-8EEE-89A530011F23}"/>
              </a:ext>
            </a:extLst>
          </p:cNvPr>
          <p:cNvSpPr>
            <a:spLocks noGrp="1"/>
          </p:cNvSpPr>
          <p:nvPr>
            <p:ph type="title"/>
          </p:nvPr>
        </p:nvSpPr>
        <p:spPr/>
        <p:txBody>
          <a:bodyPr>
            <a:normAutofit fontScale="90000"/>
          </a:bodyPr>
          <a:lstStyle/>
          <a:p>
            <a:r>
              <a:rPr lang="en-US" dirty="0"/>
              <a:t>Generating responses: template-based generation</a:t>
            </a:r>
          </a:p>
        </p:txBody>
      </p:sp>
      <p:sp>
        <p:nvSpPr>
          <p:cNvPr id="3" name="Content Placeholder 2">
            <a:extLst>
              <a:ext uri="{FF2B5EF4-FFF2-40B4-BE49-F238E27FC236}">
                <a16:creationId xmlns:a16="http://schemas.microsoft.com/office/drawing/2014/main" id="{7D078227-48DD-9449-9C0A-CAA09FCD0CD3}"/>
              </a:ext>
            </a:extLst>
          </p:cNvPr>
          <p:cNvSpPr>
            <a:spLocks noGrp="1"/>
          </p:cNvSpPr>
          <p:nvPr>
            <p:ph idx="1"/>
          </p:nvPr>
        </p:nvSpPr>
        <p:spPr>
          <a:xfrm>
            <a:off x="1097280" y="1752600"/>
            <a:ext cx="10485120" cy="4495800"/>
          </a:xfrm>
        </p:spPr>
        <p:txBody>
          <a:bodyPr>
            <a:normAutofit/>
          </a:bodyPr>
          <a:lstStyle/>
          <a:p>
            <a:pPr marL="0" indent="0"/>
            <a:r>
              <a:rPr lang="en-US" sz="3200" b="1" dirty="0"/>
              <a:t>A template is a pre-built response string</a:t>
            </a:r>
            <a:endParaRPr lang="en-US" sz="3200" dirty="0"/>
          </a:p>
          <a:p>
            <a:pPr marL="0" indent="0"/>
            <a:endParaRPr lang="en-US" sz="3200" dirty="0"/>
          </a:p>
          <a:p>
            <a:pPr marL="0" indent="0"/>
            <a:r>
              <a:rPr lang="en-US" sz="3200" dirty="0"/>
              <a:t>Templates can be </a:t>
            </a:r>
            <a:r>
              <a:rPr lang="en-US" sz="3200" b="1" dirty="0"/>
              <a:t>fixed</a:t>
            </a:r>
            <a:r>
              <a:rPr lang="en-US" sz="3200" dirty="0"/>
              <a:t>:</a:t>
            </a:r>
          </a:p>
          <a:p>
            <a:pPr marL="319072" lvl="1" indent="0">
              <a:buNone/>
            </a:pPr>
            <a:r>
              <a:rPr lang="en-US" sz="3200" dirty="0"/>
              <a:t>"Hello, how can I help you?"</a:t>
            </a:r>
          </a:p>
          <a:p>
            <a:pPr marL="319072" lvl="1" indent="0">
              <a:buNone/>
            </a:pPr>
            <a:endParaRPr lang="en-US" sz="3200" dirty="0"/>
          </a:p>
          <a:p>
            <a:pPr marL="0" indent="0"/>
            <a:r>
              <a:rPr lang="en-US" sz="3200" dirty="0"/>
              <a:t>Or have </a:t>
            </a:r>
            <a:r>
              <a:rPr lang="en-US" sz="3200" b="1" dirty="0"/>
              <a:t>variables</a:t>
            </a:r>
            <a:r>
              <a:rPr lang="en-US" sz="3200" dirty="0"/>
              <a:t>:</a:t>
            </a:r>
          </a:p>
          <a:p>
            <a:pPr marL="319072" lvl="1" indent="0">
              <a:buNone/>
            </a:pPr>
            <a:r>
              <a:rPr lang="en-US" sz="3200" dirty="0"/>
              <a:t>"What time do you want to leave CITY-ORIG?"</a:t>
            </a:r>
          </a:p>
          <a:p>
            <a:pPr marL="319072" lvl="1" indent="0">
              <a:buNone/>
            </a:pPr>
            <a:r>
              <a:rPr lang="en-US" sz="3200" dirty="0"/>
              <a:t>"Will you return to CITY-ORIG from CITY-DEST?"</a:t>
            </a:r>
          </a:p>
          <a:p>
            <a:endParaRPr lang="en-US" dirty="0"/>
          </a:p>
          <a:p>
            <a:endParaRPr lang="en-US" dirty="0"/>
          </a:p>
        </p:txBody>
      </p:sp>
    </p:spTree>
    <p:extLst>
      <p:ext uri="{BB962C8B-B14F-4D97-AF65-F5344CB8AC3E}">
        <p14:creationId xmlns:p14="http://schemas.microsoft.com/office/powerpoint/2010/main" val="31686723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F68A6-2B30-9549-8DA7-8BF55A962D50}"/>
              </a:ext>
            </a:extLst>
          </p:cNvPr>
          <p:cNvSpPr>
            <a:spLocks noGrp="1"/>
          </p:cNvSpPr>
          <p:nvPr>
            <p:ph type="title"/>
          </p:nvPr>
        </p:nvSpPr>
        <p:spPr/>
        <p:txBody>
          <a:bodyPr/>
          <a:lstStyle/>
          <a:p>
            <a:r>
              <a:rPr lang="en-US" dirty="0"/>
              <a:t>Summary: simple frame-based architecture</a:t>
            </a:r>
          </a:p>
        </p:txBody>
      </p:sp>
      <p:sp>
        <p:nvSpPr>
          <p:cNvPr id="3" name="Content Placeholder 2">
            <a:extLst>
              <a:ext uri="{FF2B5EF4-FFF2-40B4-BE49-F238E27FC236}">
                <a16:creationId xmlns:a16="http://schemas.microsoft.com/office/drawing/2014/main" id="{35913DA4-B44D-8B4D-AE0A-414DBD91073A}"/>
              </a:ext>
            </a:extLst>
          </p:cNvPr>
          <p:cNvSpPr>
            <a:spLocks noGrp="1"/>
          </p:cNvSpPr>
          <p:nvPr>
            <p:ph idx="1"/>
          </p:nvPr>
        </p:nvSpPr>
        <p:spPr/>
        <p:txBody>
          <a:bodyPr>
            <a:normAutofit/>
          </a:bodyPr>
          <a:lstStyle/>
          <a:p>
            <a:r>
              <a:rPr lang="en-US" sz="3600" dirty="0"/>
              <a:t>Like many rule-based approaches</a:t>
            </a:r>
          </a:p>
          <a:p>
            <a:pPr marL="457178" indent="-457178">
              <a:buFont typeface="Arial" panose="020B0604020202020204" pitchFamily="34" charset="0"/>
              <a:buChar char="•"/>
            </a:pPr>
            <a:r>
              <a:rPr lang="en-US" sz="3600" dirty="0"/>
              <a:t>Positives:</a:t>
            </a:r>
          </a:p>
          <a:p>
            <a:pPr marL="854023" lvl="1" indent="-457178">
              <a:buFont typeface="Arial" panose="020B0604020202020204" pitchFamily="34" charset="0"/>
              <a:buChar char="•"/>
            </a:pPr>
            <a:r>
              <a:rPr lang="en-US" sz="3200" dirty="0"/>
              <a:t>High precision</a:t>
            </a:r>
          </a:p>
          <a:p>
            <a:pPr marL="854023" lvl="1" indent="-457178">
              <a:buFont typeface="Arial" panose="020B0604020202020204" pitchFamily="34" charset="0"/>
              <a:buChar char="•"/>
            </a:pPr>
            <a:r>
              <a:rPr lang="en-US" sz="3200" dirty="0"/>
              <a:t>Can provide coverage if the domain is narrow</a:t>
            </a:r>
          </a:p>
          <a:p>
            <a:pPr marL="457178" indent="-457178">
              <a:buFont typeface="Arial" panose="020B0604020202020204" pitchFamily="34" charset="0"/>
              <a:buChar char="•"/>
            </a:pPr>
            <a:r>
              <a:rPr lang="en-US" sz="3600" dirty="0"/>
              <a:t>Negatives:</a:t>
            </a:r>
          </a:p>
          <a:p>
            <a:pPr marL="854023" lvl="1" indent="-457178">
              <a:buFont typeface="Arial" panose="020B0604020202020204" pitchFamily="34" charset="0"/>
              <a:buChar char="•"/>
            </a:pPr>
            <a:r>
              <a:rPr lang="en-US" sz="3200" dirty="0"/>
              <a:t>Can be expensive and slow to create rules</a:t>
            </a:r>
          </a:p>
          <a:p>
            <a:pPr marL="854023" lvl="1" indent="-457178">
              <a:buFont typeface="Arial" panose="020B0604020202020204" pitchFamily="34" charset="0"/>
              <a:buChar char="•"/>
            </a:pPr>
            <a:r>
              <a:rPr lang="en-US" sz="3200" dirty="0"/>
              <a:t>Can suffer from recall problems</a:t>
            </a:r>
          </a:p>
        </p:txBody>
      </p:sp>
    </p:spTree>
    <p:extLst>
      <p:ext uri="{BB962C8B-B14F-4D97-AF65-F5344CB8AC3E}">
        <p14:creationId xmlns:p14="http://schemas.microsoft.com/office/powerpoint/2010/main" val="406957659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Frame-based ("GUS") Dialogue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85390940"/>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77424506"/>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The Frame</a:t>
            </a:r>
          </a:p>
        </p:txBody>
      </p:sp>
      <p:sp>
        <p:nvSpPr>
          <p:cNvPr id="114691" name="Rectangle 3"/>
          <p:cNvSpPr>
            <a:spLocks noGrp="1" noChangeArrowheads="1"/>
          </p:cNvSpPr>
          <p:nvPr>
            <p:ph idx="1"/>
          </p:nvPr>
        </p:nvSpPr>
        <p:spPr>
          <a:xfrm>
            <a:off x="1981200" y="1447800"/>
            <a:ext cx="9525000" cy="5105400"/>
          </a:xfrm>
        </p:spPr>
        <p:txBody>
          <a:bodyPr/>
          <a:lstStyle/>
          <a:p>
            <a:r>
              <a:rPr lang="en-US" dirty="0"/>
              <a:t>A set of </a:t>
            </a:r>
            <a:r>
              <a:rPr lang="en-US" b="1" dirty="0"/>
              <a:t>slots</a:t>
            </a:r>
            <a:r>
              <a:rPr lang="en-US" dirty="0"/>
              <a:t>, to be filled with information of a given </a:t>
            </a:r>
            <a:r>
              <a:rPr lang="en-US" b="1" dirty="0"/>
              <a:t>type</a:t>
            </a:r>
          </a:p>
          <a:p>
            <a:r>
              <a:rPr lang="en-US" dirty="0"/>
              <a:t>Each associated with a </a:t>
            </a:r>
            <a:r>
              <a:rPr lang="en-US" b="1" dirty="0"/>
              <a:t>question</a:t>
            </a:r>
            <a:r>
              <a:rPr lang="en-US" dirty="0"/>
              <a:t> to the user</a:t>
            </a:r>
          </a:p>
          <a:p>
            <a:endParaRPr lang="en-US" sz="3200" dirty="0"/>
          </a:p>
          <a:p>
            <a:pPr marL="319072" lvl="1" indent="0">
              <a:buNone/>
            </a:pPr>
            <a:r>
              <a:rPr lang="en-US" sz="3200" b="1" dirty="0">
                <a:solidFill>
                  <a:srgbClr val="008000"/>
                </a:solidFill>
              </a:rPr>
              <a:t>Slot		Type	Question</a:t>
            </a:r>
          </a:p>
          <a:p>
            <a:pPr marL="319072" lvl="1" indent="0">
              <a:buNone/>
            </a:pPr>
            <a:r>
              <a:rPr lang="en-US" sz="3200" dirty="0">
                <a:solidFill>
                  <a:srgbClr val="008000"/>
                </a:solidFill>
              </a:rPr>
              <a:t>ORIGIN	city		"What city are you leaving from?</a:t>
            </a:r>
          </a:p>
          <a:p>
            <a:pPr marL="319072" lvl="1" indent="0">
              <a:buNone/>
            </a:pPr>
            <a:r>
              <a:rPr lang="en-US" sz="3200" dirty="0">
                <a:solidFill>
                  <a:srgbClr val="008000"/>
                </a:solidFill>
              </a:rPr>
              <a:t>DEST	  	city		"Where are you going?</a:t>
            </a:r>
          </a:p>
          <a:p>
            <a:pPr marL="319072" lvl="1" indent="0">
              <a:buNone/>
            </a:pPr>
            <a:r>
              <a:rPr lang="en-US" sz="3200" dirty="0">
                <a:solidFill>
                  <a:srgbClr val="008000"/>
                </a:solidFill>
              </a:rPr>
              <a:t>DEP DATE date	"What day would you like to leave?</a:t>
            </a:r>
          </a:p>
          <a:p>
            <a:pPr marL="319072" lvl="1" indent="0">
              <a:buNone/>
            </a:pPr>
            <a:r>
              <a:rPr lang="en-US" sz="3200" dirty="0">
                <a:solidFill>
                  <a:srgbClr val="008000"/>
                </a:solidFill>
              </a:rPr>
              <a:t>DEP TIME time	"What time would you like to leave?</a:t>
            </a:r>
          </a:p>
          <a:p>
            <a:pPr marL="319072" lvl="1" indent="0">
              <a:buNone/>
            </a:pPr>
            <a:r>
              <a:rPr lang="en-US" sz="3200" dirty="0">
                <a:solidFill>
                  <a:srgbClr val="008000"/>
                </a:solidFill>
              </a:rPr>
              <a:t>AIRLINE	line		"What is your preferred airline?</a:t>
            </a:r>
          </a:p>
        </p:txBody>
      </p:sp>
    </p:spTree>
    <p:extLst>
      <p:ext uri="{BB962C8B-B14F-4D97-AF65-F5344CB8AC3E}">
        <p14:creationId xmlns:p14="http://schemas.microsoft.com/office/powerpoint/2010/main" val="3175118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A5DBEED-3683-C045-89AB-766DFFD816B5}"/>
              </a:ext>
            </a:extLst>
          </p:cNvPr>
          <p:cNvSpPr>
            <a:spLocks noGrp="1"/>
          </p:cNvSpPr>
          <p:nvPr>
            <p:ph type="title"/>
          </p:nvPr>
        </p:nvSpPr>
        <p:spPr/>
        <p:txBody>
          <a:bodyPr/>
          <a:lstStyle/>
          <a:p>
            <a:r>
              <a:rPr lang="en-US" dirty="0"/>
              <a:t>Dialogue-State or Belief-State Architecture</a:t>
            </a:r>
          </a:p>
        </p:txBody>
      </p:sp>
      <p:sp>
        <p:nvSpPr>
          <p:cNvPr id="6" name="Content Placeholder 5">
            <a:extLst>
              <a:ext uri="{FF2B5EF4-FFF2-40B4-BE49-F238E27FC236}">
                <a16:creationId xmlns:a16="http://schemas.microsoft.com/office/drawing/2014/main" id="{A975E194-A976-EA4B-8BD9-468B098BFEC0}"/>
              </a:ext>
            </a:extLst>
          </p:cNvPr>
          <p:cNvSpPr>
            <a:spLocks noGrp="1"/>
          </p:cNvSpPr>
          <p:nvPr>
            <p:ph idx="1"/>
          </p:nvPr>
        </p:nvSpPr>
        <p:spPr>
          <a:xfrm>
            <a:off x="1097285" y="1600200"/>
            <a:ext cx="10408915" cy="4572000"/>
          </a:xfrm>
        </p:spPr>
        <p:txBody>
          <a:bodyPr/>
          <a:lstStyle/>
          <a:p>
            <a:r>
              <a:rPr lang="en-US" sz="3600" dirty="0"/>
              <a:t>A more sophisticated version of the frame-based architecture</a:t>
            </a:r>
          </a:p>
          <a:p>
            <a:pPr marL="571500" indent="-571500">
              <a:buFont typeface="Arial" panose="020B0604020202020204" pitchFamily="34" charset="0"/>
              <a:buChar char="•"/>
            </a:pPr>
            <a:r>
              <a:rPr lang="en-US" sz="3600" dirty="0"/>
              <a:t>	Has dialogue acts, more ML, better generation</a:t>
            </a:r>
          </a:p>
          <a:p>
            <a:r>
              <a:rPr lang="en-US" sz="3600" dirty="0"/>
              <a:t>The basis for modern research systems</a:t>
            </a:r>
          </a:p>
          <a:p>
            <a:r>
              <a:rPr lang="en-US" sz="3600" dirty="0"/>
              <a:t>Slowly making its way into industrial systems</a:t>
            </a:r>
          </a:p>
          <a:p>
            <a:pPr marL="571472" indent="-571472">
              <a:buFont typeface="Arial" panose="020B0604020202020204" pitchFamily="34" charset="0"/>
              <a:buChar char="•"/>
            </a:pPr>
            <a:r>
              <a:rPr lang="en-US" sz="3600" dirty="0"/>
              <a:t>Some aspects (ML for slot-understanding) already widely used industrially</a:t>
            </a:r>
          </a:p>
          <a:p>
            <a:endParaRPr lang="en-US" dirty="0"/>
          </a:p>
        </p:txBody>
      </p:sp>
    </p:spTree>
    <p:extLst>
      <p:ext uri="{BB962C8B-B14F-4D97-AF65-F5344CB8AC3E}">
        <p14:creationId xmlns:p14="http://schemas.microsoft.com/office/powerpoint/2010/main" val="239303077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1EC9336-4CA6-A047-B965-551D232C5CB1}"/>
              </a:ext>
            </a:extLst>
          </p:cNvPr>
          <p:cNvPicPr>
            <a:picLocks noGrp="1" noChangeAspect="1"/>
          </p:cNvPicPr>
          <p:nvPr>
            <p:ph idx="1"/>
          </p:nvPr>
        </p:nvPicPr>
        <p:blipFill>
          <a:blip r:embed="rId3"/>
          <a:stretch>
            <a:fillRect/>
          </a:stretch>
        </p:blipFill>
        <p:spPr>
          <a:xfrm>
            <a:off x="207085" y="0"/>
            <a:ext cx="11559200" cy="6844963"/>
          </a:xfrm>
        </p:spPr>
      </p:pic>
      <p:sp>
        <p:nvSpPr>
          <p:cNvPr id="2" name="Title 1">
            <a:extLst>
              <a:ext uri="{FF2B5EF4-FFF2-40B4-BE49-F238E27FC236}">
                <a16:creationId xmlns:a16="http://schemas.microsoft.com/office/drawing/2014/main" id="{F1B830EE-2910-1543-82C9-ACE156F3EBF0}"/>
              </a:ext>
            </a:extLst>
          </p:cNvPr>
          <p:cNvSpPr>
            <a:spLocks noGrp="1"/>
          </p:cNvSpPr>
          <p:nvPr>
            <p:ph type="title"/>
          </p:nvPr>
        </p:nvSpPr>
        <p:spPr>
          <a:xfrm>
            <a:off x="2133600" y="2350979"/>
            <a:ext cx="10058400" cy="907196"/>
          </a:xfrm>
        </p:spPr>
        <p:txBody>
          <a:bodyPr/>
          <a:lstStyle/>
          <a:p>
            <a:r>
              <a:rPr lang="en-US" dirty="0"/>
              <a:t>The Dialogue-State Architecture</a:t>
            </a:r>
          </a:p>
        </p:txBody>
      </p:sp>
      <p:sp>
        <p:nvSpPr>
          <p:cNvPr id="8" name="Rectangle 7">
            <a:extLst>
              <a:ext uri="{FF2B5EF4-FFF2-40B4-BE49-F238E27FC236}">
                <a16:creationId xmlns:a16="http://schemas.microsoft.com/office/drawing/2014/main" id="{7236FA80-5A41-A743-9E4A-982DFE46D190}"/>
              </a:ext>
            </a:extLst>
          </p:cNvPr>
          <p:cNvSpPr/>
          <p:nvPr/>
        </p:nvSpPr>
        <p:spPr>
          <a:xfrm>
            <a:off x="2667000" y="3234268"/>
            <a:ext cx="6096000" cy="523220"/>
          </a:xfrm>
          <a:prstGeom prst="rect">
            <a:avLst/>
          </a:prstGeom>
        </p:spPr>
        <p:txBody>
          <a:bodyPr>
            <a:spAutoFit/>
          </a:bodyPr>
          <a:lstStyle/>
          <a:p>
            <a:r>
              <a:rPr lang="en-US" sz="1400" dirty="0">
                <a:solidFill>
                  <a:srgbClr val="000000"/>
                </a:solidFill>
                <a:latin typeface="Times New Roman" panose="02020603050405020304" pitchFamily="18" charset="0"/>
                <a:cs typeface="Times New Roman" panose="02020603050405020304" pitchFamily="18" charset="0"/>
              </a:rPr>
              <a:t>Williams, Jason D., Antoine </a:t>
            </a:r>
            <a:r>
              <a:rPr lang="en-US" sz="1400" dirty="0" err="1">
                <a:solidFill>
                  <a:srgbClr val="000000"/>
                </a:solidFill>
                <a:latin typeface="Times New Roman" panose="02020603050405020304" pitchFamily="18" charset="0"/>
                <a:cs typeface="Times New Roman" panose="02020603050405020304" pitchFamily="18" charset="0"/>
              </a:rPr>
              <a:t>Raux</a:t>
            </a:r>
            <a:r>
              <a:rPr lang="en-US" sz="1400" dirty="0">
                <a:solidFill>
                  <a:srgbClr val="000000"/>
                </a:solidFill>
                <a:latin typeface="Times New Roman" panose="02020603050405020304" pitchFamily="18" charset="0"/>
                <a:cs typeface="Times New Roman" panose="02020603050405020304" pitchFamily="18" charset="0"/>
              </a:rPr>
              <a:t>, and Matthew Henderson. "The dialog state tracking challenge series: A review." Dialogue &amp; Discourse 7, no. 3 (2016): 4-33.</a:t>
            </a:r>
          </a:p>
        </p:txBody>
      </p:sp>
    </p:spTree>
    <p:extLst>
      <p:ext uri="{BB962C8B-B14F-4D97-AF65-F5344CB8AC3E}">
        <p14:creationId xmlns:p14="http://schemas.microsoft.com/office/powerpoint/2010/main" val="18890752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63083-F927-194A-9D2F-EE707FD92A63}"/>
              </a:ext>
            </a:extLst>
          </p:cNvPr>
          <p:cNvSpPr>
            <a:spLocks noGrp="1"/>
          </p:cNvSpPr>
          <p:nvPr>
            <p:ph type="title"/>
          </p:nvPr>
        </p:nvSpPr>
        <p:spPr/>
        <p:txBody>
          <a:bodyPr/>
          <a:lstStyle/>
          <a:p>
            <a:r>
              <a:rPr lang="en-US" dirty="0"/>
              <a:t>Components in a dialogue-state architecture</a:t>
            </a:r>
          </a:p>
        </p:txBody>
      </p:sp>
      <p:sp>
        <p:nvSpPr>
          <p:cNvPr id="3" name="Content Placeholder 2">
            <a:extLst>
              <a:ext uri="{FF2B5EF4-FFF2-40B4-BE49-F238E27FC236}">
                <a16:creationId xmlns:a16="http://schemas.microsoft.com/office/drawing/2014/main" id="{F52DEFD0-E1F2-0842-BDC4-2189FCB6279A}"/>
              </a:ext>
            </a:extLst>
          </p:cNvPr>
          <p:cNvSpPr>
            <a:spLocks noGrp="1"/>
          </p:cNvSpPr>
          <p:nvPr>
            <p:ph idx="1"/>
          </p:nvPr>
        </p:nvSpPr>
        <p:spPr>
          <a:xfrm>
            <a:off x="1097283" y="1600200"/>
            <a:ext cx="10866119" cy="5098197"/>
          </a:xfrm>
        </p:spPr>
        <p:txBody>
          <a:bodyPr>
            <a:normAutofit fontScale="92500"/>
          </a:bodyPr>
          <a:lstStyle/>
          <a:p>
            <a:r>
              <a:rPr lang="en-US" sz="3200" b="1" dirty="0"/>
              <a:t>NLU: </a:t>
            </a:r>
            <a:r>
              <a:rPr lang="en-US" sz="3200" dirty="0"/>
              <a:t>extracts slot fillers from the user’s utterance using machine learning</a:t>
            </a:r>
          </a:p>
          <a:p>
            <a:r>
              <a:rPr lang="en-US" sz="3200" b="1" dirty="0"/>
              <a:t>Dialogue state tracker: </a:t>
            </a:r>
            <a:r>
              <a:rPr lang="en-US" sz="3200" dirty="0"/>
              <a:t>maintains the current state of the dialogue (user’s most recent dialogue act, set of slot-filler constraints from user</a:t>
            </a:r>
          </a:p>
          <a:p>
            <a:r>
              <a:rPr lang="en-US" sz="3200" b="1" dirty="0"/>
              <a:t>Dialogue policy: </a:t>
            </a:r>
            <a:r>
              <a:rPr lang="en-US" sz="3200" dirty="0"/>
              <a:t>decides what the system should do or say next</a:t>
            </a:r>
          </a:p>
          <a:p>
            <a:pPr marL="457178" indent="-457178">
              <a:buFont typeface="Arial" panose="020B0604020202020204" pitchFamily="34" charset="0"/>
              <a:buChar char="•"/>
            </a:pPr>
            <a:r>
              <a:rPr lang="en-US" sz="3200" dirty="0"/>
              <a:t>GUS policy: ask questions until the frame was full then report back</a:t>
            </a:r>
          </a:p>
          <a:p>
            <a:pPr marL="457178" indent="-457178">
              <a:buFont typeface="Arial" panose="020B0604020202020204" pitchFamily="34" charset="0"/>
              <a:buChar char="•"/>
            </a:pPr>
            <a:r>
              <a:rPr lang="en-US" sz="3200" dirty="0"/>
              <a:t>More sophisticated: know when to answer questions, when to ask a clarification question, etc.</a:t>
            </a:r>
          </a:p>
          <a:p>
            <a:pPr marL="0" indent="0"/>
            <a:r>
              <a:rPr lang="en-US" sz="3200" b="1" dirty="0"/>
              <a:t>NLG</a:t>
            </a:r>
            <a:r>
              <a:rPr lang="en-US" sz="3200" dirty="0"/>
              <a:t>: produce more natural, less templated utterances</a:t>
            </a:r>
          </a:p>
          <a:p>
            <a:endParaRPr lang="en-US" dirty="0"/>
          </a:p>
          <a:p>
            <a:endParaRPr lang="en-US" dirty="0"/>
          </a:p>
        </p:txBody>
      </p:sp>
    </p:spTree>
    <p:extLst>
      <p:ext uri="{BB962C8B-B14F-4D97-AF65-F5344CB8AC3E}">
        <p14:creationId xmlns:p14="http://schemas.microsoft.com/office/powerpoint/2010/main" val="287942412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3848E-31F5-DD48-919A-DF9F1AA06F1E}"/>
              </a:ext>
            </a:extLst>
          </p:cNvPr>
          <p:cNvSpPr>
            <a:spLocks noGrp="1"/>
          </p:cNvSpPr>
          <p:nvPr>
            <p:ph type="title"/>
          </p:nvPr>
        </p:nvSpPr>
        <p:spPr/>
        <p:txBody>
          <a:bodyPr/>
          <a:lstStyle/>
          <a:p>
            <a:r>
              <a:rPr lang="en-US" dirty="0"/>
              <a:t>Dialogue Acts</a:t>
            </a:r>
          </a:p>
        </p:txBody>
      </p:sp>
      <p:sp>
        <p:nvSpPr>
          <p:cNvPr id="3" name="Content Placeholder 2">
            <a:extLst>
              <a:ext uri="{FF2B5EF4-FFF2-40B4-BE49-F238E27FC236}">
                <a16:creationId xmlns:a16="http://schemas.microsoft.com/office/drawing/2014/main" id="{E1FF9D48-7835-C942-894B-A309CAFD66EC}"/>
              </a:ext>
            </a:extLst>
          </p:cNvPr>
          <p:cNvSpPr>
            <a:spLocks noGrp="1"/>
          </p:cNvSpPr>
          <p:nvPr>
            <p:ph idx="1"/>
          </p:nvPr>
        </p:nvSpPr>
        <p:spPr/>
        <p:txBody>
          <a:bodyPr/>
          <a:lstStyle/>
          <a:p>
            <a:r>
              <a:rPr lang="en-US" dirty="0"/>
              <a:t>Combine the ideas of </a:t>
            </a:r>
            <a:r>
              <a:rPr lang="en-US" b="1" dirty="0"/>
              <a:t>speech acts </a:t>
            </a:r>
            <a:r>
              <a:rPr lang="en-US" dirty="0"/>
              <a:t>and </a:t>
            </a:r>
            <a:r>
              <a:rPr lang="en-US" b="1" dirty="0"/>
              <a:t>grounding</a:t>
            </a:r>
            <a:r>
              <a:rPr lang="en-US" dirty="0"/>
              <a:t> into a single representation</a:t>
            </a:r>
          </a:p>
          <a:p>
            <a:endParaRPr lang="en-US" dirty="0"/>
          </a:p>
        </p:txBody>
      </p:sp>
      <p:pic>
        <p:nvPicPr>
          <p:cNvPr id="5" name="Picture 4">
            <a:extLst>
              <a:ext uri="{FF2B5EF4-FFF2-40B4-BE49-F238E27FC236}">
                <a16:creationId xmlns:a16="http://schemas.microsoft.com/office/drawing/2014/main" id="{BA5D66EF-79B1-314C-B7D0-1F6086A01526}"/>
              </a:ext>
            </a:extLst>
          </p:cNvPr>
          <p:cNvPicPr>
            <a:picLocks noChangeAspect="1"/>
          </p:cNvPicPr>
          <p:nvPr/>
        </p:nvPicPr>
        <p:blipFill>
          <a:blip r:embed="rId3"/>
          <a:stretch>
            <a:fillRect/>
          </a:stretch>
        </p:blipFill>
        <p:spPr>
          <a:xfrm>
            <a:off x="1097282" y="2554040"/>
            <a:ext cx="9931761" cy="4120297"/>
          </a:xfrm>
          <a:prstGeom prst="rect">
            <a:avLst/>
          </a:prstGeom>
        </p:spPr>
      </p:pic>
      <p:sp>
        <p:nvSpPr>
          <p:cNvPr id="6" name="TextBox 5">
            <a:extLst>
              <a:ext uri="{FF2B5EF4-FFF2-40B4-BE49-F238E27FC236}">
                <a16:creationId xmlns:a16="http://schemas.microsoft.com/office/drawing/2014/main" id="{2E2D404B-E726-254E-B37C-18CCF908EFDB}"/>
              </a:ext>
            </a:extLst>
          </p:cNvPr>
          <p:cNvSpPr txBox="1"/>
          <p:nvPr/>
        </p:nvSpPr>
        <p:spPr>
          <a:xfrm>
            <a:off x="9220203" y="2118060"/>
            <a:ext cx="2100575"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Young et al., 2010:</a:t>
            </a:r>
          </a:p>
        </p:txBody>
      </p:sp>
    </p:spTree>
    <p:extLst>
      <p:ext uri="{BB962C8B-B14F-4D97-AF65-F5344CB8AC3E}">
        <p14:creationId xmlns:p14="http://schemas.microsoft.com/office/powerpoint/2010/main" val="32474888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3848E-31F5-DD48-919A-DF9F1AA06F1E}"/>
              </a:ext>
            </a:extLst>
          </p:cNvPr>
          <p:cNvSpPr>
            <a:spLocks noGrp="1"/>
          </p:cNvSpPr>
          <p:nvPr>
            <p:ph type="title"/>
          </p:nvPr>
        </p:nvSpPr>
        <p:spPr/>
        <p:txBody>
          <a:bodyPr/>
          <a:lstStyle/>
          <a:p>
            <a:r>
              <a:rPr lang="en-US" dirty="0"/>
              <a:t>Dialogue Acts</a:t>
            </a:r>
          </a:p>
        </p:txBody>
      </p:sp>
      <p:pic>
        <p:nvPicPr>
          <p:cNvPr id="5" name="Picture 4">
            <a:extLst>
              <a:ext uri="{FF2B5EF4-FFF2-40B4-BE49-F238E27FC236}">
                <a16:creationId xmlns:a16="http://schemas.microsoft.com/office/drawing/2014/main" id="{BA5D66EF-79B1-314C-B7D0-1F6086A01526}"/>
              </a:ext>
            </a:extLst>
          </p:cNvPr>
          <p:cNvPicPr>
            <a:picLocks noChangeAspect="1"/>
          </p:cNvPicPr>
          <p:nvPr/>
        </p:nvPicPr>
        <p:blipFill>
          <a:blip r:embed="rId3"/>
          <a:srcRect/>
          <a:stretch/>
        </p:blipFill>
        <p:spPr>
          <a:xfrm>
            <a:off x="381000" y="1340395"/>
            <a:ext cx="11811000" cy="5044900"/>
          </a:xfrm>
          <a:prstGeom prst="rect">
            <a:avLst/>
          </a:prstGeom>
        </p:spPr>
      </p:pic>
      <p:sp>
        <p:nvSpPr>
          <p:cNvPr id="6" name="TextBox 5">
            <a:extLst>
              <a:ext uri="{FF2B5EF4-FFF2-40B4-BE49-F238E27FC236}">
                <a16:creationId xmlns:a16="http://schemas.microsoft.com/office/drawing/2014/main" id="{2E2D404B-E726-254E-B37C-18CCF908EFDB}"/>
              </a:ext>
            </a:extLst>
          </p:cNvPr>
          <p:cNvSpPr txBox="1"/>
          <p:nvPr/>
        </p:nvSpPr>
        <p:spPr>
          <a:xfrm>
            <a:off x="9601203" y="413148"/>
            <a:ext cx="2100575"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Young et al., 2010:</a:t>
            </a:r>
          </a:p>
        </p:txBody>
      </p:sp>
    </p:spTree>
    <p:extLst>
      <p:ext uri="{BB962C8B-B14F-4D97-AF65-F5344CB8AC3E}">
        <p14:creationId xmlns:p14="http://schemas.microsoft.com/office/powerpoint/2010/main" val="201548048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4639"/>
            <a:ext cx="9829800" cy="1143000"/>
          </a:xfrm>
        </p:spPr>
        <p:txBody>
          <a:bodyPr>
            <a:normAutofit/>
          </a:bodyPr>
          <a:lstStyle/>
          <a:p>
            <a:r>
              <a:rPr lang="en-US" dirty="0"/>
              <a:t>Slot filling: Machine learning</a:t>
            </a:r>
          </a:p>
        </p:txBody>
      </p:sp>
      <p:sp>
        <p:nvSpPr>
          <p:cNvPr id="4" name="Content Placeholder 3"/>
          <p:cNvSpPr>
            <a:spLocks noGrp="1"/>
          </p:cNvSpPr>
          <p:nvPr>
            <p:ph idx="1"/>
          </p:nvPr>
        </p:nvSpPr>
        <p:spPr>
          <a:xfrm>
            <a:off x="685800" y="1981202"/>
            <a:ext cx="11506200" cy="4602161"/>
          </a:xfrm>
        </p:spPr>
        <p:txBody>
          <a:bodyPr>
            <a:normAutofit/>
          </a:bodyPr>
          <a:lstStyle/>
          <a:p>
            <a:r>
              <a:rPr lang="en-US" sz="3200" dirty="0"/>
              <a:t>Machine learning classifiers to map words to semantic frame-fillers</a:t>
            </a:r>
          </a:p>
          <a:p>
            <a:r>
              <a:rPr lang="en-US" sz="3200" dirty="0"/>
              <a:t>Given a set of labeled sentences</a:t>
            </a:r>
          </a:p>
          <a:p>
            <a:pPr marL="319072" lvl="1" indent="0">
              <a:buNone/>
            </a:pPr>
            <a:r>
              <a:rPr lang="en-US" sz="2700" dirty="0">
                <a:solidFill>
                  <a:srgbClr val="0070C0"/>
                </a:solidFill>
                <a:latin typeface="Calibri" panose="020F0502020204030204" pitchFamily="34" charset="0"/>
                <a:ea typeface="Courier" charset="0"/>
                <a:cs typeface="Calibri" panose="020F0502020204030204" pitchFamily="34" charset="0"/>
              </a:rPr>
              <a:t>Input: </a:t>
            </a:r>
            <a:r>
              <a:rPr lang="en-US" sz="2700" dirty="0">
                <a:solidFill>
                  <a:srgbClr val="0070C0"/>
                </a:solidFill>
                <a:latin typeface="Courier" charset="0"/>
                <a:ea typeface="Courier" charset="0"/>
                <a:cs typeface="Calibri" panose="020F0502020204030204" pitchFamily="34" charset="0"/>
              </a:rPr>
              <a:t>"</a:t>
            </a:r>
            <a:r>
              <a:rPr lang="en-US" sz="2700" dirty="0">
                <a:solidFill>
                  <a:srgbClr val="0070C0"/>
                </a:solidFill>
                <a:latin typeface="Courier" charset="0"/>
                <a:ea typeface="Courier" charset="0"/>
                <a:cs typeface="Courier" charset="0"/>
              </a:rPr>
              <a:t>I want to fly to San Francisco on Monday please"</a:t>
            </a:r>
          </a:p>
          <a:p>
            <a:pPr marL="319072" lvl="1" indent="0">
              <a:buNone/>
            </a:pPr>
            <a:r>
              <a:rPr lang="en-US" sz="2700" dirty="0">
                <a:solidFill>
                  <a:srgbClr val="0070C0"/>
                </a:solidFill>
                <a:latin typeface="Calibri" panose="020F0502020204030204" pitchFamily="34" charset="0"/>
                <a:ea typeface="Courier" charset="0"/>
                <a:cs typeface="Calibri" panose="020F0502020204030204" pitchFamily="34" charset="0"/>
              </a:rPr>
              <a:t>Output: </a:t>
            </a:r>
            <a:r>
              <a:rPr lang="en-US" sz="2700" dirty="0">
                <a:solidFill>
                  <a:srgbClr val="0070C0"/>
                </a:solidFill>
                <a:latin typeface="Courier" charset="0"/>
                <a:ea typeface="Courier" charset="0"/>
                <a:cs typeface="Courier" charset="0"/>
              </a:rPr>
              <a:t>Destination: SF</a:t>
            </a:r>
          </a:p>
          <a:p>
            <a:pPr marL="593696" lvl="2" indent="0">
              <a:buNone/>
            </a:pPr>
            <a:r>
              <a:rPr lang="en-US" sz="2700" dirty="0">
                <a:solidFill>
                  <a:srgbClr val="0070C0"/>
                </a:solidFill>
                <a:latin typeface="Courier" charset="0"/>
                <a:ea typeface="Courier" charset="0"/>
                <a:cs typeface="Courier" charset="0"/>
              </a:rPr>
              <a:t>		Depart-time: Monday</a:t>
            </a:r>
          </a:p>
          <a:p>
            <a:r>
              <a:rPr lang="en-US" sz="3200" dirty="0"/>
              <a:t>Build a classifier to map from one to the other</a:t>
            </a:r>
          </a:p>
          <a:p>
            <a:r>
              <a:rPr lang="en-US" sz="3200" dirty="0"/>
              <a:t>Requirements: Lots of labeled data</a:t>
            </a:r>
          </a:p>
        </p:txBody>
      </p:sp>
    </p:spTree>
    <p:extLst>
      <p:ext uri="{BB962C8B-B14F-4D97-AF65-F5344CB8AC3E}">
        <p14:creationId xmlns:p14="http://schemas.microsoft.com/office/powerpoint/2010/main" val="118730185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Slot filling as sequence labeling: BIO tagging</a:t>
            </a:r>
          </a:p>
        </p:txBody>
      </p:sp>
      <p:sp>
        <p:nvSpPr>
          <p:cNvPr id="8" name="Content Placeholder 7">
            <a:extLst>
              <a:ext uri="{FF2B5EF4-FFF2-40B4-BE49-F238E27FC236}">
                <a16:creationId xmlns:a16="http://schemas.microsoft.com/office/drawing/2014/main" id="{19F0A844-EF61-7F4A-9657-A9572D53DBC2}"/>
              </a:ext>
            </a:extLst>
          </p:cNvPr>
          <p:cNvSpPr>
            <a:spLocks noGrp="1"/>
          </p:cNvSpPr>
          <p:nvPr>
            <p:ph idx="1"/>
          </p:nvPr>
        </p:nvSpPr>
        <p:spPr>
          <a:xfrm>
            <a:off x="914400" y="1409702"/>
            <a:ext cx="10515600" cy="4991100"/>
          </a:xfrm>
        </p:spPr>
        <p:txBody>
          <a:bodyPr/>
          <a:lstStyle/>
          <a:p>
            <a:r>
              <a:rPr lang="en-US" sz="3600" dirty="0"/>
              <a:t>The </a:t>
            </a:r>
            <a:r>
              <a:rPr lang="en-US" sz="3600" b="1" dirty="0"/>
              <a:t>BIO tagging </a:t>
            </a:r>
            <a:r>
              <a:rPr lang="en-US" sz="3600" dirty="0"/>
              <a:t>paradigm</a:t>
            </a:r>
          </a:p>
          <a:p>
            <a:r>
              <a:rPr lang="en-US" sz="3600" dirty="0"/>
              <a:t>Idea: Train a classifier to label each input word with a tag that tells us what slot (if any) it fills</a:t>
            </a:r>
          </a:p>
          <a:p>
            <a:endParaRPr lang="en-US" sz="3600" dirty="0"/>
          </a:p>
          <a:p>
            <a:endParaRPr lang="en-US" sz="3600" dirty="0"/>
          </a:p>
          <a:p>
            <a:r>
              <a:rPr lang="en-US" sz="3600" dirty="0"/>
              <a:t>We create a B and I tag for each slot-type</a:t>
            </a:r>
          </a:p>
          <a:p>
            <a:r>
              <a:rPr lang="en-US" sz="3600" dirty="0"/>
              <a:t>And convert the training data to this format</a:t>
            </a:r>
          </a:p>
          <a:p>
            <a:endParaRPr lang="en-US" dirty="0"/>
          </a:p>
          <a:p>
            <a:endParaRPr lang="en-US" dirty="0"/>
          </a:p>
          <a:p>
            <a:pPr marL="0" indent="0"/>
            <a:endParaRPr lang="en-US" dirty="0">
              <a:latin typeface="Courier" pitchFamily="2" charset="0"/>
            </a:endParaRPr>
          </a:p>
          <a:p>
            <a:endParaRPr lang="en-US" dirty="0"/>
          </a:p>
        </p:txBody>
      </p:sp>
      <p:pic>
        <p:nvPicPr>
          <p:cNvPr id="4" name="Picture 3">
            <a:extLst>
              <a:ext uri="{FF2B5EF4-FFF2-40B4-BE49-F238E27FC236}">
                <a16:creationId xmlns:a16="http://schemas.microsoft.com/office/drawing/2014/main" id="{3A79E016-8691-AA4B-A93C-2F326CBCC313}"/>
              </a:ext>
            </a:extLst>
          </p:cNvPr>
          <p:cNvPicPr>
            <a:picLocks noChangeAspect="1"/>
          </p:cNvPicPr>
          <p:nvPr/>
        </p:nvPicPr>
        <p:blipFill>
          <a:blip r:embed="rId3"/>
          <a:stretch>
            <a:fillRect/>
          </a:stretch>
        </p:blipFill>
        <p:spPr>
          <a:xfrm>
            <a:off x="740899" y="3352800"/>
            <a:ext cx="9876692" cy="762000"/>
          </a:xfrm>
          <a:prstGeom prst="rect">
            <a:avLst/>
          </a:prstGeom>
        </p:spPr>
      </p:pic>
    </p:spTree>
    <p:extLst>
      <p:ext uri="{BB962C8B-B14F-4D97-AF65-F5344CB8AC3E}">
        <p14:creationId xmlns:p14="http://schemas.microsoft.com/office/powerpoint/2010/main" val="210744854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Slot filling using contextual embeddings</a:t>
            </a:r>
          </a:p>
        </p:txBody>
      </p:sp>
      <p:pic>
        <p:nvPicPr>
          <p:cNvPr id="3" name="Picture 2">
            <a:extLst>
              <a:ext uri="{FF2B5EF4-FFF2-40B4-BE49-F238E27FC236}">
                <a16:creationId xmlns:a16="http://schemas.microsoft.com/office/drawing/2014/main" id="{0883A2AB-8C56-C747-941A-70AC1A098078}"/>
              </a:ext>
            </a:extLst>
          </p:cNvPr>
          <p:cNvPicPr>
            <a:picLocks noChangeAspect="1"/>
          </p:cNvPicPr>
          <p:nvPr/>
        </p:nvPicPr>
        <p:blipFill>
          <a:blip r:embed="rId3"/>
          <a:srcRect/>
          <a:stretch/>
        </p:blipFill>
        <p:spPr>
          <a:xfrm>
            <a:off x="533403" y="1828800"/>
            <a:ext cx="10349023" cy="4572000"/>
          </a:xfrm>
          <a:prstGeom prst="rect">
            <a:avLst/>
          </a:prstGeom>
        </p:spPr>
      </p:pic>
      <p:sp>
        <p:nvSpPr>
          <p:cNvPr id="7" name="TextBox 6">
            <a:extLst>
              <a:ext uri="{FF2B5EF4-FFF2-40B4-BE49-F238E27FC236}">
                <a16:creationId xmlns:a16="http://schemas.microsoft.com/office/drawing/2014/main" id="{79B5F634-ECE0-F345-85EE-242B555A4654}"/>
              </a:ext>
            </a:extLst>
          </p:cNvPr>
          <p:cNvSpPr txBox="1"/>
          <p:nvPr/>
        </p:nvSpPr>
        <p:spPr>
          <a:xfrm>
            <a:off x="5731559" y="1051410"/>
            <a:ext cx="6629400" cy="707886"/>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Can do domain and intent too: e.g.,  generate the label  "AIRLINE_TRAVEL + SEARCH_FLIGHT"</a:t>
            </a:r>
          </a:p>
        </p:txBody>
      </p:sp>
      <p:cxnSp>
        <p:nvCxnSpPr>
          <p:cNvPr id="9" name="Straight Arrow Connector 8">
            <a:extLst>
              <a:ext uri="{FF2B5EF4-FFF2-40B4-BE49-F238E27FC236}">
                <a16:creationId xmlns:a16="http://schemas.microsoft.com/office/drawing/2014/main" id="{828CEE46-3F9D-B140-9B01-38341A4640B4}"/>
              </a:ext>
            </a:extLst>
          </p:cNvPr>
          <p:cNvCxnSpPr/>
          <p:nvPr/>
        </p:nvCxnSpPr>
        <p:spPr>
          <a:xfrm>
            <a:off x="10134600" y="1405355"/>
            <a:ext cx="0" cy="423447"/>
          </a:xfrm>
          <a:prstGeom prst="straightConnector1">
            <a:avLst/>
          </a:prstGeom>
          <a:ln w="47625">
            <a:solidFill>
              <a:srgbClr val="C00000"/>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689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34370-28B2-FD43-A2B1-BB36B7DB4DCA}"/>
              </a:ext>
            </a:extLst>
          </p:cNvPr>
          <p:cNvSpPr>
            <a:spLocks noGrp="1"/>
          </p:cNvSpPr>
          <p:nvPr>
            <p:ph type="title"/>
          </p:nvPr>
        </p:nvSpPr>
        <p:spPr/>
        <p:txBody>
          <a:bodyPr/>
          <a:lstStyle/>
          <a:p>
            <a:r>
              <a:rPr lang="en-US" dirty="0"/>
              <a:t>Once we have the BIO tag of the sentence</a:t>
            </a:r>
          </a:p>
        </p:txBody>
      </p:sp>
      <p:sp>
        <p:nvSpPr>
          <p:cNvPr id="3" name="Content Placeholder 2">
            <a:extLst>
              <a:ext uri="{FF2B5EF4-FFF2-40B4-BE49-F238E27FC236}">
                <a16:creationId xmlns:a16="http://schemas.microsoft.com/office/drawing/2014/main" id="{2EA7999D-E83C-D146-BBF2-764685B79137}"/>
              </a:ext>
            </a:extLst>
          </p:cNvPr>
          <p:cNvSpPr>
            <a:spLocks noGrp="1"/>
          </p:cNvSpPr>
          <p:nvPr>
            <p:ph idx="1"/>
          </p:nvPr>
        </p:nvSpPr>
        <p:spPr>
          <a:xfrm>
            <a:off x="1097285" y="2971800"/>
            <a:ext cx="10058401" cy="3200400"/>
          </a:xfrm>
        </p:spPr>
        <p:txBody>
          <a:bodyPr>
            <a:normAutofit/>
          </a:bodyPr>
          <a:lstStyle/>
          <a:p>
            <a:pPr marL="457178" indent="-457178">
              <a:buFont typeface="Arial" panose="020B0604020202020204" pitchFamily="34" charset="0"/>
              <a:buChar char="•"/>
            </a:pPr>
            <a:r>
              <a:rPr lang="en-US" sz="3200" dirty="0"/>
              <a:t>We can extract the filler string for each slot</a:t>
            </a:r>
          </a:p>
          <a:p>
            <a:pPr marL="457178" indent="-457178">
              <a:buFont typeface="Arial" panose="020B0604020202020204" pitchFamily="34" charset="0"/>
              <a:buChar char="•"/>
            </a:pPr>
            <a:r>
              <a:rPr lang="en-US" sz="3200" dirty="0"/>
              <a:t>And then normalize it to the correct form in the ontology</a:t>
            </a:r>
          </a:p>
          <a:p>
            <a:pPr marL="457178" indent="-457178">
              <a:buFont typeface="Arial" panose="020B0604020202020204" pitchFamily="34" charset="0"/>
              <a:buChar char="•"/>
            </a:pPr>
            <a:r>
              <a:rPr lang="en-US" sz="3200" dirty="0"/>
              <a:t>Like "SFO" for San Francisco</a:t>
            </a:r>
          </a:p>
          <a:p>
            <a:pPr marL="457178" indent="-457178">
              <a:buFont typeface="Arial" panose="020B0604020202020204" pitchFamily="34" charset="0"/>
              <a:buChar char="•"/>
            </a:pPr>
            <a:r>
              <a:rPr lang="en-US" sz="3200" dirty="0"/>
              <a:t>Using homonym dictionaries (SF=SFO=San Francisco)</a:t>
            </a:r>
          </a:p>
        </p:txBody>
      </p:sp>
      <p:pic>
        <p:nvPicPr>
          <p:cNvPr id="4" name="Picture 3">
            <a:extLst>
              <a:ext uri="{FF2B5EF4-FFF2-40B4-BE49-F238E27FC236}">
                <a16:creationId xmlns:a16="http://schemas.microsoft.com/office/drawing/2014/main" id="{26BB399D-794F-F444-850F-FDC5BFAF7266}"/>
              </a:ext>
            </a:extLst>
          </p:cNvPr>
          <p:cNvPicPr>
            <a:picLocks noChangeAspect="1"/>
          </p:cNvPicPr>
          <p:nvPr/>
        </p:nvPicPr>
        <p:blipFill>
          <a:blip r:embed="rId3"/>
          <a:stretch>
            <a:fillRect/>
          </a:stretch>
        </p:blipFill>
        <p:spPr>
          <a:xfrm>
            <a:off x="1065383" y="1671969"/>
            <a:ext cx="9876692" cy="762000"/>
          </a:xfrm>
          <a:prstGeom prst="rect">
            <a:avLst/>
          </a:prstGeom>
        </p:spPr>
      </p:pic>
    </p:spTree>
    <p:extLst>
      <p:ext uri="{BB962C8B-B14F-4D97-AF65-F5344CB8AC3E}">
        <p14:creationId xmlns:p14="http://schemas.microsoft.com/office/powerpoint/2010/main" val="401322747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D5989-EC86-A747-B216-4572A6047A1B}"/>
              </a:ext>
            </a:extLst>
          </p:cNvPr>
          <p:cNvSpPr>
            <a:spLocks noGrp="1"/>
          </p:cNvSpPr>
          <p:nvPr>
            <p:ph type="title"/>
          </p:nvPr>
        </p:nvSpPr>
        <p:spPr/>
        <p:txBody>
          <a:bodyPr>
            <a:normAutofit/>
          </a:bodyPr>
          <a:lstStyle/>
          <a:p>
            <a:r>
              <a:rPr lang="en-US" sz="4400" dirty="0"/>
              <a:t>The task of dialogue state tracking</a:t>
            </a:r>
          </a:p>
        </p:txBody>
      </p:sp>
      <p:pic>
        <p:nvPicPr>
          <p:cNvPr id="5" name="Content Placeholder 4">
            <a:extLst>
              <a:ext uri="{FF2B5EF4-FFF2-40B4-BE49-F238E27FC236}">
                <a16:creationId xmlns:a16="http://schemas.microsoft.com/office/drawing/2014/main" id="{60D94C05-C4B6-974C-8A66-3FD5096312F8}"/>
              </a:ext>
            </a:extLst>
          </p:cNvPr>
          <p:cNvPicPr>
            <a:picLocks noGrp="1" noChangeAspect="1"/>
          </p:cNvPicPr>
          <p:nvPr>
            <p:ph idx="1"/>
          </p:nvPr>
        </p:nvPicPr>
        <p:blipFill>
          <a:blip r:embed="rId3"/>
          <a:stretch>
            <a:fillRect/>
          </a:stretch>
        </p:blipFill>
        <p:spPr>
          <a:xfrm>
            <a:off x="506971" y="1828800"/>
            <a:ext cx="11662756" cy="3505200"/>
          </a:xfrm>
        </p:spPr>
      </p:pic>
      <p:sp>
        <p:nvSpPr>
          <p:cNvPr id="3" name="TextBox 2">
            <a:extLst>
              <a:ext uri="{FF2B5EF4-FFF2-40B4-BE49-F238E27FC236}">
                <a16:creationId xmlns:a16="http://schemas.microsoft.com/office/drawing/2014/main" id="{78B931FD-7E85-D946-ABF9-6A9867EE9B32}"/>
              </a:ext>
            </a:extLst>
          </p:cNvPr>
          <p:cNvSpPr txBox="1"/>
          <p:nvPr/>
        </p:nvSpPr>
        <p:spPr>
          <a:xfrm>
            <a:off x="5064896" y="6027006"/>
            <a:ext cx="6983322" cy="769441"/>
          </a:xfrm>
          <a:prstGeom prst="rect">
            <a:avLst/>
          </a:prstGeom>
          <a:noFill/>
        </p:spPr>
        <p:txBody>
          <a:bodyPr wrap="none" rtlCol="0">
            <a:spAutoFit/>
          </a:bodyPr>
          <a:lstStyle/>
          <a:p>
            <a:r>
              <a:rPr lang="en-US" dirty="0"/>
              <a:t>Example from </a:t>
            </a:r>
            <a:r>
              <a:rPr lang="en-US" dirty="0" err="1"/>
              <a:t>Mrkšić</a:t>
            </a:r>
            <a:r>
              <a:rPr lang="en-US" dirty="0"/>
              <a:t>, N., O </a:t>
            </a:r>
            <a:r>
              <a:rPr lang="en-US" dirty="0" err="1"/>
              <a:t>Séaghdha</a:t>
            </a:r>
            <a:r>
              <a:rPr lang="en-US" dirty="0"/>
              <a:t>, D., Wen, T.-H., Thomson, B., and </a:t>
            </a:r>
          </a:p>
          <a:p>
            <a:r>
              <a:rPr lang="en-US" dirty="0"/>
              <a:t>Young, S. (2017). Neural belief tracker: Data-driven dialogue state tracking. </a:t>
            </a:r>
            <a:r>
              <a:rPr lang="en-US" i="1" dirty="0"/>
              <a:t>ACL</a:t>
            </a:r>
            <a:r>
              <a:rPr lang="en-US" dirty="0"/>
              <a:t>. </a:t>
            </a:r>
          </a:p>
          <a:p>
            <a:endParaRPr lang="en-US" sz="1200" dirty="0"/>
          </a:p>
        </p:txBody>
      </p:sp>
    </p:spTree>
    <p:extLst>
      <p:ext uri="{BB962C8B-B14F-4D97-AF65-F5344CB8AC3E}">
        <p14:creationId xmlns:p14="http://schemas.microsoft.com/office/powerpoint/2010/main" val="13650102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Introduction to Chatbots and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3626360"/>
      </p:ext>
    </p:extLst>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3E27E-1935-914B-9CFE-4C51348166D0}"/>
              </a:ext>
            </a:extLst>
          </p:cNvPr>
          <p:cNvSpPr>
            <a:spLocks noGrp="1"/>
          </p:cNvSpPr>
          <p:nvPr>
            <p:ph type="title"/>
          </p:nvPr>
        </p:nvSpPr>
        <p:spPr/>
        <p:txBody>
          <a:bodyPr/>
          <a:lstStyle/>
          <a:p>
            <a:r>
              <a:rPr lang="en-US" dirty="0"/>
              <a:t>Dialogue state tracking</a:t>
            </a:r>
          </a:p>
        </p:txBody>
      </p:sp>
      <p:sp>
        <p:nvSpPr>
          <p:cNvPr id="3" name="Content Placeholder 2">
            <a:extLst>
              <a:ext uri="{FF2B5EF4-FFF2-40B4-BE49-F238E27FC236}">
                <a16:creationId xmlns:a16="http://schemas.microsoft.com/office/drawing/2014/main" id="{9261049A-0400-9C49-BA95-DF9CB054D210}"/>
              </a:ext>
            </a:extLst>
          </p:cNvPr>
          <p:cNvSpPr>
            <a:spLocks noGrp="1"/>
          </p:cNvSpPr>
          <p:nvPr>
            <p:ph idx="1"/>
          </p:nvPr>
        </p:nvSpPr>
        <p:spPr>
          <a:xfrm>
            <a:off x="1097283" y="1600200"/>
            <a:ext cx="10637519" cy="4572000"/>
          </a:xfrm>
        </p:spPr>
        <p:txBody>
          <a:bodyPr/>
          <a:lstStyle/>
          <a:p>
            <a:r>
              <a:rPr lang="en-US" dirty="0"/>
              <a:t>I'd like Cantonese food near the Mission district.</a:t>
            </a:r>
          </a:p>
          <a:p>
            <a:r>
              <a:rPr lang="en-US" dirty="0">
                <a:sym typeface="Wingdings" pitchFamily="2" charset="2"/>
              </a:rPr>
              <a:t></a:t>
            </a:r>
            <a:endParaRPr lang="en-US" dirty="0"/>
          </a:p>
          <a:p>
            <a:r>
              <a:rPr lang="en-US" dirty="0">
                <a:latin typeface="Courier" pitchFamily="2" charset="0"/>
              </a:rPr>
              <a:t>inform(food=</a:t>
            </a:r>
            <a:r>
              <a:rPr lang="en-US" dirty="0" err="1">
                <a:latin typeface="Courier" pitchFamily="2" charset="0"/>
              </a:rPr>
              <a:t>cantonese</a:t>
            </a:r>
            <a:r>
              <a:rPr lang="en-US" dirty="0">
                <a:latin typeface="Courier" pitchFamily="2" charset="0"/>
              </a:rPr>
              <a:t>, area=mission). </a:t>
            </a:r>
          </a:p>
          <a:p>
            <a:r>
              <a:rPr lang="en-US" dirty="0"/>
              <a:t>Dialogue act interpretation algorithm: </a:t>
            </a:r>
          </a:p>
          <a:p>
            <a:pPr marL="457178" indent="-457178">
              <a:buFont typeface="Arial" panose="020B0604020202020204" pitchFamily="34" charset="0"/>
              <a:buChar char="•"/>
            </a:pPr>
            <a:r>
              <a:rPr lang="en-US" dirty="0"/>
              <a:t>1-of-N supervised classification to choose </a:t>
            </a:r>
            <a:r>
              <a:rPr lang="en-US" dirty="0">
                <a:latin typeface="Courier" pitchFamily="2" charset="0"/>
              </a:rPr>
              <a:t>inform</a:t>
            </a:r>
          </a:p>
          <a:p>
            <a:pPr marL="457178" indent="-457178">
              <a:buFont typeface="Arial" panose="020B0604020202020204" pitchFamily="34" charset="0"/>
              <a:buChar char="•"/>
            </a:pPr>
            <a:r>
              <a:rPr lang="en-US" dirty="0">
                <a:latin typeface="Calibri" panose="020F0502020204030204" pitchFamily="34" charset="0"/>
                <a:cs typeface="Calibri" panose="020F0502020204030204" pitchFamily="34" charset="0"/>
              </a:rPr>
              <a:t>Based on encodings of current sentence + prior dialogue acts</a:t>
            </a:r>
          </a:p>
          <a:p>
            <a:pPr marL="0" indent="0"/>
            <a:r>
              <a:rPr lang="en-US" dirty="0">
                <a:latin typeface="Calibri" panose="020F0502020204030204" pitchFamily="34" charset="0"/>
                <a:cs typeface="Calibri" panose="020F0502020204030204" pitchFamily="34" charset="0"/>
              </a:rPr>
              <a:t>Simple dialogue state tracker:</a:t>
            </a:r>
          </a:p>
          <a:p>
            <a:pPr marL="457178" indent="-457178">
              <a:buFont typeface="Arial" panose="020B0604020202020204" pitchFamily="34" charset="0"/>
              <a:buChar char="•"/>
            </a:pPr>
            <a:r>
              <a:rPr lang="en-US" dirty="0">
                <a:latin typeface="Calibri" panose="020F0502020204030204" pitchFamily="34" charset="0"/>
                <a:cs typeface="Calibri" panose="020F0502020204030204" pitchFamily="34" charset="0"/>
              </a:rPr>
              <a:t>Run a slot-filler after each sentence </a:t>
            </a:r>
          </a:p>
        </p:txBody>
      </p:sp>
    </p:spTree>
    <p:extLst>
      <p:ext uri="{BB962C8B-B14F-4D97-AF65-F5344CB8AC3E}">
        <p14:creationId xmlns:p14="http://schemas.microsoft.com/office/powerpoint/2010/main" val="280229062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a:xfrm>
            <a:off x="1076259" y="384603"/>
            <a:ext cx="11094720" cy="907196"/>
          </a:xfrm>
        </p:spPr>
        <p:txBody>
          <a:bodyPr>
            <a:normAutofit fontScale="90000"/>
          </a:bodyPr>
          <a:lstStyle/>
          <a:p>
            <a:r>
              <a:rPr lang="en-US" dirty="0"/>
              <a:t>An special case of dialogue act detection: </a:t>
            </a:r>
            <a:br>
              <a:rPr lang="en-US" dirty="0"/>
            </a:br>
            <a:r>
              <a:rPr lang="en-US" dirty="0"/>
              <a:t>Detecting Correction Acts</a:t>
            </a:r>
          </a:p>
        </p:txBody>
      </p:sp>
      <p:sp>
        <p:nvSpPr>
          <p:cNvPr id="100355" name="Rectangle 3"/>
          <p:cNvSpPr>
            <a:spLocks noGrp="1" noChangeArrowheads="1"/>
          </p:cNvSpPr>
          <p:nvPr>
            <p:ph sz="quarter" idx="1"/>
          </p:nvPr>
        </p:nvSpPr>
        <p:spPr>
          <a:xfrm>
            <a:off x="1752600" y="1905000"/>
            <a:ext cx="9677400" cy="4114800"/>
          </a:xfrm>
        </p:spPr>
        <p:txBody>
          <a:bodyPr>
            <a:normAutofit/>
          </a:bodyPr>
          <a:lstStyle/>
          <a:p>
            <a:r>
              <a:rPr lang="en-US" sz="3600" dirty="0"/>
              <a:t>If system misrecognizes an utterance</a:t>
            </a:r>
          </a:p>
          <a:p>
            <a:r>
              <a:rPr lang="en-US" sz="3600" dirty="0"/>
              <a:t>User might make a </a:t>
            </a:r>
            <a:r>
              <a:rPr lang="en-US" sz="3600" b="1" dirty="0">
                <a:solidFill>
                  <a:srgbClr val="0000FF"/>
                </a:solidFill>
              </a:rPr>
              <a:t>correction</a:t>
            </a:r>
          </a:p>
          <a:p>
            <a:pPr lvl="2"/>
            <a:r>
              <a:rPr lang="en-US" sz="3600" dirty="0"/>
              <a:t>Repeat themselves</a:t>
            </a:r>
          </a:p>
          <a:p>
            <a:pPr lvl="2"/>
            <a:r>
              <a:rPr lang="en-US" sz="3600" dirty="0"/>
              <a:t>Rephrasing</a:t>
            </a:r>
          </a:p>
          <a:p>
            <a:pPr lvl="2"/>
            <a:r>
              <a:rPr lang="en-US" sz="3600" dirty="0"/>
              <a:t>Saying “no” to a confirmation question</a:t>
            </a:r>
          </a:p>
        </p:txBody>
      </p:sp>
    </p:spTree>
    <p:extLst>
      <p:ext uri="{BB962C8B-B14F-4D97-AF65-F5344CB8AC3E}">
        <p14:creationId xmlns:p14="http://schemas.microsoft.com/office/powerpoint/2010/main" val="20694101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a:xfrm>
            <a:off x="914400" y="159603"/>
            <a:ext cx="10972800" cy="907196"/>
          </a:xfrm>
        </p:spPr>
        <p:txBody>
          <a:bodyPr>
            <a:noAutofit/>
          </a:bodyPr>
          <a:lstStyle/>
          <a:p>
            <a:r>
              <a:rPr lang="en-US" sz="4800" dirty="0"/>
              <a:t>Corrections are harder to recognize!</a:t>
            </a:r>
          </a:p>
        </p:txBody>
      </p:sp>
      <p:sp>
        <p:nvSpPr>
          <p:cNvPr id="102403" name="Rectangle 3"/>
          <p:cNvSpPr>
            <a:spLocks noGrp="1" noChangeArrowheads="1"/>
          </p:cNvSpPr>
          <p:nvPr>
            <p:ph sz="quarter" idx="1"/>
          </p:nvPr>
        </p:nvSpPr>
        <p:spPr>
          <a:xfrm>
            <a:off x="914400" y="1828800"/>
            <a:ext cx="10668000" cy="4707466"/>
          </a:xfrm>
        </p:spPr>
        <p:txBody>
          <a:bodyPr/>
          <a:lstStyle/>
          <a:p>
            <a:pPr lvl="1">
              <a:lnSpc>
                <a:spcPct val="100000"/>
              </a:lnSpc>
            </a:pPr>
            <a:r>
              <a:rPr lang="en-US" sz="3200" dirty="0"/>
              <a:t>From speech, corrections are misrecognized twice as often (in terms of word error rate) as non-corrections! </a:t>
            </a:r>
            <a:r>
              <a:rPr lang="en-US" sz="2800" dirty="0"/>
              <a:t>(</a:t>
            </a:r>
            <a:r>
              <a:rPr lang="en-US" sz="2800" dirty="0" err="1"/>
              <a:t>Swerts</a:t>
            </a:r>
            <a:r>
              <a:rPr lang="en-US" sz="2800" dirty="0"/>
              <a:t> et al 2000)</a:t>
            </a:r>
            <a:endParaRPr lang="en-US" sz="3200" dirty="0"/>
          </a:p>
          <a:p>
            <a:pPr lvl="1">
              <a:lnSpc>
                <a:spcPct val="100000"/>
              </a:lnSpc>
            </a:pPr>
            <a:r>
              <a:rPr lang="en-US" sz="3200" dirty="0" err="1"/>
              <a:t>Hyperarticulation</a:t>
            </a:r>
            <a:r>
              <a:rPr lang="en-US" sz="3200" dirty="0"/>
              <a:t> (exaggerated prosody) is a large factor: </a:t>
            </a:r>
          </a:p>
          <a:p>
            <a:pPr lvl="2">
              <a:lnSpc>
                <a:spcPct val="100000"/>
              </a:lnSpc>
            </a:pPr>
            <a:r>
              <a:rPr lang="en-US" dirty="0" err="1"/>
              <a:t>Shriberg</a:t>
            </a:r>
            <a:r>
              <a:rPr lang="en-US" dirty="0"/>
              <a:t>, E., Wade, E., Price, P., 1992. Human-machine problem solving using spoken language systems (SLS): Factors affect-ng performance and user satisfaction. DARPA Speech and Natural Language Workshop.</a:t>
            </a:r>
          </a:p>
          <a:p>
            <a:pPr lvl="2">
              <a:lnSpc>
                <a:spcPct val="100000"/>
              </a:lnSpc>
            </a:pPr>
            <a:endParaRPr lang="en-US" dirty="0"/>
          </a:p>
          <a:p>
            <a:pPr lvl="1">
              <a:lnSpc>
                <a:spcPct val="100000"/>
              </a:lnSpc>
            </a:pPr>
            <a:r>
              <a:rPr lang="en-US" sz="3600" dirty="0">
                <a:solidFill>
                  <a:srgbClr val="0070C0"/>
                </a:solidFill>
              </a:rPr>
              <a:t>"I said BAL-TI-MORE, not Boston"</a:t>
            </a:r>
          </a:p>
          <a:p>
            <a:pPr lvl="1"/>
            <a:endParaRPr lang="en-US" dirty="0"/>
          </a:p>
          <a:p>
            <a:pPr lvl="2"/>
            <a:endParaRPr lang="en-US" dirty="0"/>
          </a:p>
        </p:txBody>
      </p:sp>
    </p:spTree>
    <p:extLst>
      <p:ext uri="{BB962C8B-B14F-4D97-AF65-F5344CB8AC3E}">
        <p14:creationId xmlns:p14="http://schemas.microsoft.com/office/powerpoint/2010/main" val="336072775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9B07D-31B4-4446-BC55-DDCCB3C9FCF1}"/>
              </a:ext>
            </a:extLst>
          </p:cNvPr>
          <p:cNvSpPr>
            <a:spLocks noGrp="1"/>
          </p:cNvSpPr>
          <p:nvPr>
            <p:ph type="title"/>
          </p:nvPr>
        </p:nvSpPr>
        <p:spPr>
          <a:xfrm>
            <a:off x="1097279" y="159603"/>
            <a:ext cx="11000509" cy="907196"/>
          </a:xfrm>
        </p:spPr>
        <p:txBody>
          <a:bodyPr>
            <a:normAutofit/>
          </a:bodyPr>
          <a:lstStyle/>
          <a:p>
            <a:r>
              <a:rPr lang="en-US" sz="4000" dirty="0"/>
              <a:t>Features for detecting corrections in spoken dialogue</a:t>
            </a:r>
          </a:p>
        </p:txBody>
      </p:sp>
      <p:pic>
        <p:nvPicPr>
          <p:cNvPr id="5" name="Content Placeholder 4">
            <a:extLst>
              <a:ext uri="{FF2B5EF4-FFF2-40B4-BE49-F238E27FC236}">
                <a16:creationId xmlns:a16="http://schemas.microsoft.com/office/drawing/2014/main" id="{9BCD1526-442D-C54E-9A4C-CC0D086FF03A}"/>
              </a:ext>
            </a:extLst>
          </p:cNvPr>
          <p:cNvPicPr>
            <a:picLocks noGrp="1" noChangeAspect="1"/>
          </p:cNvPicPr>
          <p:nvPr>
            <p:ph idx="1"/>
          </p:nvPr>
        </p:nvPicPr>
        <p:blipFill>
          <a:blip r:embed="rId3"/>
          <a:stretch>
            <a:fillRect/>
          </a:stretch>
        </p:blipFill>
        <p:spPr>
          <a:xfrm>
            <a:off x="547254" y="2286000"/>
            <a:ext cx="11550534" cy="3200400"/>
          </a:xfrm>
        </p:spPr>
      </p:pic>
    </p:spTree>
    <p:extLst>
      <p:ext uri="{BB962C8B-B14F-4D97-AF65-F5344CB8AC3E}">
        <p14:creationId xmlns:p14="http://schemas.microsoft.com/office/powerpoint/2010/main" val="106563272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87417019"/>
      </p:ext>
    </p:extLst>
  </p:cSld>
  <p:clrMapOvr>
    <a:masterClrMapping/>
  </p:clrMapOv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 Continued: Policy and Generation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102748583"/>
      </p:ext>
    </p:extLst>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B53D0-1D89-9F45-806E-C05347A43ADC}"/>
              </a:ext>
            </a:extLst>
          </p:cNvPr>
          <p:cNvSpPr>
            <a:spLocks noGrp="1"/>
          </p:cNvSpPr>
          <p:nvPr>
            <p:ph type="title"/>
          </p:nvPr>
        </p:nvSpPr>
        <p:spPr/>
        <p:txBody>
          <a:bodyPr/>
          <a:lstStyle/>
          <a:p>
            <a:r>
              <a:rPr lang="en-US" dirty="0"/>
              <a:t>Dialogue Policy</a:t>
            </a:r>
          </a:p>
        </p:txBody>
      </p:sp>
      <p:sp>
        <p:nvSpPr>
          <p:cNvPr id="3" name="Content Placeholder 2">
            <a:extLst>
              <a:ext uri="{FF2B5EF4-FFF2-40B4-BE49-F238E27FC236}">
                <a16:creationId xmlns:a16="http://schemas.microsoft.com/office/drawing/2014/main" id="{B32ED094-5C3B-EE49-81E8-7ACBFBD452A1}"/>
              </a:ext>
            </a:extLst>
          </p:cNvPr>
          <p:cNvSpPr>
            <a:spLocks noGrp="1"/>
          </p:cNvSpPr>
          <p:nvPr>
            <p:ph idx="1"/>
          </p:nvPr>
        </p:nvSpPr>
        <p:spPr>
          <a:xfrm>
            <a:off x="1097283" y="1600200"/>
            <a:ext cx="10713719" cy="4572000"/>
          </a:xfrm>
        </p:spPr>
        <p:txBody>
          <a:bodyPr>
            <a:normAutofit/>
          </a:bodyPr>
          <a:lstStyle/>
          <a:p>
            <a:r>
              <a:rPr lang="en-US" sz="3600" dirty="0"/>
              <a:t>At turn </a:t>
            </a:r>
            <a:r>
              <a:rPr lang="en-US" sz="3600" i="1" dirty="0" err="1"/>
              <a:t>i</a:t>
            </a:r>
            <a:r>
              <a:rPr lang="en-US" sz="3600" dirty="0"/>
              <a:t> predict action </a:t>
            </a:r>
            <a:r>
              <a:rPr lang="en-US" sz="3600" i="1" dirty="0"/>
              <a:t>A</a:t>
            </a:r>
            <a:r>
              <a:rPr lang="en-US" sz="3600" i="1" baseline="-25000" dirty="0"/>
              <a:t>i</a:t>
            </a:r>
            <a:r>
              <a:rPr lang="en-US" sz="3600" dirty="0"/>
              <a:t> to take, given entire history:</a:t>
            </a:r>
          </a:p>
          <a:p>
            <a:endParaRPr lang="en-US" sz="3600" dirty="0"/>
          </a:p>
          <a:p>
            <a:endParaRPr lang="en-US" sz="3600" dirty="0"/>
          </a:p>
          <a:p>
            <a:r>
              <a:rPr lang="en-US" sz="3600" dirty="0"/>
              <a:t>Simplify by just conditioning on the current dialogue state (filled frame slots) and the last turn and turn by system and user:</a:t>
            </a:r>
          </a:p>
        </p:txBody>
      </p:sp>
      <p:pic>
        <p:nvPicPr>
          <p:cNvPr id="5" name="Picture 4">
            <a:extLst>
              <a:ext uri="{FF2B5EF4-FFF2-40B4-BE49-F238E27FC236}">
                <a16:creationId xmlns:a16="http://schemas.microsoft.com/office/drawing/2014/main" id="{002239F2-2F2F-4541-9D8D-3CE95E12E506}"/>
              </a:ext>
            </a:extLst>
          </p:cNvPr>
          <p:cNvPicPr>
            <a:picLocks noChangeAspect="1"/>
          </p:cNvPicPr>
          <p:nvPr/>
        </p:nvPicPr>
        <p:blipFill>
          <a:blip r:embed="rId3"/>
          <a:stretch>
            <a:fillRect/>
          </a:stretch>
        </p:blipFill>
        <p:spPr>
          <a:xfrm>
            <a:off x="1447801" y="2270893"/>
            <a:ext cx="9098643" cy="1123951"/>
          </a:xfrm>
          <a:prstGeom prst="rect">
            <a:avLst/>
          </a:prstGeom>
        </p:spPr>
      </p:pic>
      <p:pic>
        <p:nvPicPr>
          <p:cNvPr id="7" name="Picture 6">
            <a:extLst>
              <a:ext uri="{FF2B5EF4-FFF2-40B4-BE49-F238E27FC236}">
                <a16:creationId xmlns:a16="http://schemas.microsoft.com/office/drawing/2014/main" id="{8DC20188-30A5-6C4B-8EAA-3BAB09BEA2B5}"/>
              </a:ext>
            </a:extLst>
          </p:cNvPr>
          <p:cNvPicPr>
            <a:picLocks noChangeAspect="1"/>
          </p:cNvPicPr>
          <p:nvPr/>
        </p:nvPicPr>
        <p:blipFill>
          <a:blip r:embed="rId4"/>
          <a:stretch>
            <a:fillRect/>
          </a:stretch>
        </p:blipFill>
        <p:spPr>
          <a:xfrm>
            <a:off x="1447801" y="5257803"/>
            <a:ext cx="8884555" cy="1177471"/>
          </a:xfrm>
          <a:prstGeom prst="rect">
            <a:avLst/>
          </a:prstGeom>
        </p:spPr>
      </p:pic>
    </p:spTree>
    <p:extLst>
      <p:ext uri="{BB962C8B-B14F-4D97-AF65-F5344CB8AC3E}">
        <p14:creationId xmlns:p14="http://schemas.microsoft.com/office/powerpoint/2010/main" val="3082670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D706-6371-F548-9B84-79A2584083B9}"/>
              </a:ext>
            </a:extLst>
          </p:cNvPr>
          <p:cNvSpPr>
            <a:spLocks noGrp="1"/>
          </p:cNvSpPr>
          <p:nvPr>
            <p:ph type="title"/>
          </p:nvPr>
        </p:nvSpPr>
        <p:spPr/>
        <p:txBody>
          <a:bodyPr/>
          <a:lstStyle/>
          <a:p>
            <a:r>
              <a:rPr lang="en-US" dirty="0"/>
              <a:t>Policy example: Confirmation and Rejection</a:t>
            </a:r>
          </a:p>
        </p:txBody>
      </p:sp>
      <p:sp>
        <p:nvSpPr>
          <p:cNvPr id="3" name="Content Placeholder 2">
            <a:extLst>
              <a:ext uri="{FF2B5EF4-FFF2-40B4-BE49-F238E27FC236}">
                <a16:creationId xmlns:a16="http://schemas.microsoft.com/office/drawing/2014/main" id="{F519263C-E94D-4140-9A0A-E3EAABEFD072}"/>
              </a:ext>
            </a:extLst>
          </p:cNvPr>
          <p:cNvSpPr>
            <a:spLocks noGrp="1"/>
          </p:cNvSpPr>
          <p:nvPr>
            <p:ph idx="1"/>
          </p:nvPr>
        </p:nvSpPr>
        <p:spPr/>
        <p:txBody>
          <a:bodyPr/>
          <a:lstStyle/>
          <a:p>
            <a:r>
              <a:rPr lang="en-US" sz="3600" dirty="0"/>
              <a:t>Dialogue systems make errors</a:t>
            </a:r>
          </a:p>
          <a:p>
            <a:r>
              <a:rPr lang="en-US" sz="3600" dirty="0"/>
              <a:t>So they to make sure they have understood user</a:t>
            </a:r>
          </a:p>
          <a:p>
            <a:r>
              <a:rPr lang="en-US" sz="3600" dirty="0"/>
              <a:t>Two important mechanisms:</a:t>
            </a:r>
          </a:p>
          <a:p>
            <a:pPr marL="457178" indent="-457178">
              <a:buFont typeface="Arial" panose="020B0604020202020204" pitchFamily="34" charset="0"/>
              <a:buChar char="•"/>
            </a:pPr>
            <a:r>
              <a:rPr lang="en-US" sz="3600" b="1" dirty="0"/>
              <a:t>confirming</a:t>
            </a:r>
            <a:r>
              <a:rPr lang="en-US" sz="3600" dirty="0"/>
              <a:t> understandings with the user </a:t>
            </a:r>
          </a:p>
          <a:p>
            <a:pPr marL="457178" indent="-457178">
              <a:buFont typeface="Arial" panose="020B0604020202020204" pitchFamily="34" charset="0"/>
              <a:buChar char="•"/>
            </a:pPr>
            <a:r>
              <a:rPr lang="en-US" sz="3600" b="1" dirty="0"/>
              <a:t>rejecting</a:t>
            </a:r>
            <a:r>
              <a:rPr lang="en-US" sz="3600" dirty="0"/>
              <a:t> utterances that the system is likely to have misunderstood. </a:t>
            </a:r>
          </a:p>
          <a:p>
            <a:endParaRPr lang="en-US" dirty="0"/>
          </a:p>
        </p:txBody>
      </p:sp>
    </p:spTree>
    <p:extLst>
      <p:ext uri="{BB962C8B-B14F-4D97-AF65-F5344CB8AC3E}">
        <p14:creationId xmlns:p14="http://schemas.microsoft.com/office/powerpoint/2010/main" val="281667624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AB34B-BAEA-494A-AB3B-4C1DBBBA7263}"/>
              </a:ext>
            </a:extLst>
          </p:cNvPr>
          <p:cNvSpPr>
            <a:spLocks noGrp="1"/>
          </p:cNvSpPr>
          <p:nvPr>
            <p:ph type="title"/>
          </p:nvPr>
        </p:nvSpPr>
        <p:spPr/>
        <p:txBody>
          <a:bodyPr/>
          <a:lstStyle/>
          <a:p>
            <a:r>
              <a:rPr lang="en-US" dirty="0"/>
              <a:t>Explicit confirmation strategy</a:t>
            </a:r>
          </a:p>
        </p:txBody>
      </p:sp>
      <p:pic>
        <p:nvPicPr>
          <p:cNvPr id="5" name="Content Placeholder 4">
            <a:extLst>
              <a:ext uri="{FF2B5EF4-FFF2-40B4-BE49-F238E27FC236}">
                <a16:creationId xmlns:a16="http://schemas.microsoft.com/office/drawing/2014/main" id="{B4C5116D-B3D1-C145-A251-3A05D0D3C367}"/>
              </a:ext>
            </a:extLst>
          </p:cNvPr>
          <p:cNvPicPr>
            <a:picLocks noGrp="1" noChangeAspect="1"/>
          </p:cNvPicPr>
          <p:nvPr>
            <p:ph idx="1"/>
          </p:nvPr>
        </p:nvPicPr>
        <p:blipFill>
          <a:blip r:embed="rId2"/>
          <a:stretch>
            <a:fillRect/>
          </a:stretch>
        </p:blipFill>
        <p:spPr>
          <a:xfrm>
            <a:off x="1060496" y="2209802"/>
            <a:ext cx="11017075" cy="3898900"/>
          </a:xfrm>
        </p:spPr>
      </p:pic>
    </p:spTree>
    <p:extLst>
      <p:ext uri="{BB962C8B-B14F-4D97-AF65-F5344CB8AC3E}">
        <p14:creationId xmlns:p14="http://schemas.microsoft.com/office/powerpoint/2010/main" val="110683972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AB34B-BAEA-494A-AB3B-4C1DBBBA7263}"/>
              </a:ext>
            </a:extLst>
          </p:cNvPr>
          <p:cNvSpPr>
            <a:spLocks noGrp="1"/>
          </p:cNvSpPr>
          <p:nvPr>
            <p:ph type="title"/>
          </p:nvPr>
        </p:nvSpPr>
        <p:spPr/>
        <p:txBody>
          <a:bodyPr/>
          <a:lstStyle/>
          <a:p>
            <a:r>
              <a:rPr lang="en-US" dirty="0"/>
              <a:t>Implicit confirmation strategy</a:t>
            </a:r>
          </a:p>
        </p:txBody>
      </p:sp>
      <p:pic>
        <p:nvPicPr>
          <p:cNvPr id="5" name="Content Placeholder 4">
            <a:extLst>
              <a:ext uri="{FF2B5EF4-FFF2-40B4-BE49-F238E27FC236}">
                <a16:creationId xmlns:a16="http://schemas.microsoft.com/office/drawing/2014/main" id="{B4C5116D-B3D1-C145-A251-3A05D0D3C367}"/>
              </a:ext>
            </a:extLst>
          </p:cNvPr>
          <p:cNvPicPr>
            <a:picLocks noGrp="1" noChangeAspect="1"/>
          </p:cNvPicPr>
          <p:nvPr>
            <p:ph idx="1"/>
          </p:nvPr>
        </p:nvPicPr>
        <p:blipFill>
          <a:blip r:embed="rId3"/>
          <a:srcRect/>
          <a:stretch/>
        </p:blipFill>
        <p:spPr>
          <a:xfrm>
            <a:off x="838201" y="2590800"/>
            <a:ext cx="11017075" cy="2255173"/>
          </a:xfrm>
        </p:spPr>
      </p:pic>
    </p:spTree>
    <p:extLst>
      <p:ext uri="{BB962C8B-B14F-4D97-AF65-F5344CB8AC3E}">
        <p14:creationId xmlns:p14="http://schemas.microsoft.com/office/powerpoint/2010/main" val="3582937835"/>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25036</TotalTime>
  <Words>15472</Words>
  <Application>Microsoft Macintosh PowerPoint</Application>
  <PresentationFormat>Widescreen</PresentationFormat>
  <Paragraphs>1255</Paragraphs>
  <Slides>132</Slides>
  <Notes>129</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132</vt:i4>
      </vt:variant>
    </vt:vector>
  </HeadingPairs>
  <TitlesOfParts>
    <vt:vector size="146" baseType="lpstr">
      <vt:lpstr>Arial</vt:lpstr>
      <vt:lpstr>Arial Black</vt:lpstr>
      <vt:lpstr>Calibri</vt:lpstr>
      <vt:lpstr>Calibri Light</vt:lpstr>
      <vt:lpstr>Courier</vt:lpstr>
      <vt:lpstr>Franklin Gothic Book</vt:lpstr>
      <vt:lpstr>Helvetica</vt:lpstr>
      <vt:lpstr>Helvetica Neue</vt:lpstr>
      <vt:lpstr>Lucida Sans</vt:lpstr>
      <vt:lpstr>Times</vt:lpstr>
      <vt:lpstr>Times New Roman</vt:lpstr>
      <vt:lpstr>Wingdings</vt:lpstr>
      <vt:lpstr>Wingdings 2</vt:lpstr>
      <vt:lpstr>1_Retrospect</vt:lpstr>
      <vt:lpstr>Chatbots and Dialogue Systems</vt:lpstr>
      <vt:lpstr>Conversational Agents   (AKA  Dialogue Systems AKA Dialogue Agents AKA Chatbots)</vt:lpstr>
      <vt:lpstr>Two kind of conversational agents</vt:lpstr>
      <vt:lpstr>Chatbot Architectures</vt:lpstr>
      <vt:lpstr>BlenderBot (Roller et al. 2020)</vt:lpstr>
      <vt:lpstr>XiaoIce (Zhou et al., 2020)</vt:lpstr>
      <vt:lpstr>Task-based dialogue agents</vt:lpstr>
      <vt:lpstr>The Frame</vt:lpstr>
      <vt:lpstr>Chatbots and Dialogue Systems</vt:lpstr>
      <vt:lpstr>Chatbots and Dialogue Systems</vt:lpstr>
      <vt:lpstr>A telephone conversation between a human travel agent (A) and a human client (C)</vt:lpstr>
      <vt:lpstr>Properties of Human Conversation</vt:lpstr>
      <vt:lpstr>PowerPoint Presentation</vt:lpstr>
      <vt:lpstr>Properties of Human Conversation</vt:lpstr>
      <vt:lpstr>PowerPoint Presentation</vt:lpstr>
      <vt:lpstr>Implications for Conversational Agents</vt:lpstr>
      <vt:lpstr>Language as Action</vt:lpstr>
      <vt:lpstr>Speech Acts (aka Dialogue Acts)</vt:lpstr>
      <vt:lpstr>Speech acts</vt:lpstr>
      <vt:lpstr>Grounding</vt:lpstr>
      <vt:lpstr>Grounding</vt:lpstr>
      <vt:lpstr>Grounding: Establishing Common Ground</vt:lpstr>
      <vt:lpstr>Grounding is important for computers too!</vt:lpstr>
      <vt:lpstr>Conversations have structure</vt:lpstr>
      <vt:lpstr>Another kind of structure: Subdialogues</vt:lpstr>
      <vt:lpstr>Clarification Subdialogues</vt:lpstr>
      <vt:lpstr>Presequences</vt:lpstr>
      <vt:lpstr>Conversational Initiative</vt:lpstr>
      <vt:lpstr>Even harder problems:  Inference</vt:lpstr>
      <vt:lpstr>Chatbots and Dialogue Systems</vt:lpstr>
      <vt:lpstr>Chatbots and Dialogue Systems</vt:lpstr>
      <vt:lpstr>ELIZA: Weizenbaum (1966)</vt:lpstr>
      <vt:lpstr> ELIZA's trick: be a Rogerian psychologist</vt:lpstr>
      <vt:lpstr> Rogerian psychologist</vt:lpstr>
      <vt:lpstr>Eliza pattern/transform rules</vt:lpstr>
      <vt:lpstr>Eliza Rules</vt:lpstr>
      <vt:lpstr>Keywords are ranked from specific to general</vt:lpstr>
      <vt:lpstr>PowerPoint Presentation</vt:lpstr>
      <vt:lpstr>NONE</vt:lpstr>
      <vt:lpstr>Memory</vt:lpstr>
      <vt:lpstr>Ethical implications: Anthropomorphism and Privacy</vt:lpstr>
      <vt:lpstr>Ethical implications</vt:lpstr>
      <vt:lpstr>PARRY: A computational model of schizophrenia</vt:lpstr>
      <vt:lpstr>Affect variables</vt:lpstr>
      <vt:lpstr>Parry's responses depend on mental state</vt:lpstr>
      <vt:lpstr>PARRY passes the Turing test in 1972</vt:lpstr>
      <vt:lpstr>Chatbots and Dialogue Systems</vt:lpstr>
      <vt:lpstr>Chatbots and Dialogue Systems</vt:lpstr>
      <vt:lpstr>Two architectures for corpus-based chabots</vt:lpstr>
      <vt:lpstr>Corpus-based chatbots require corpora</vt:lpstr>
      <vt:lpstr>What conversations to draw on?</vt:lpstr>
      <vt:lpstr>Response by retrieval: classic IR method</vt:lpstr>
      <vt:lpstr>Response by retrieval: neural IR method</vt:lpstr>
      <vt:lpstr>Response by generation</vt:lpstr>
      <vt:lpstr>Response by generation</vt:lpstr>
      <vt:lpstr>Response by generation</vt:lpstr>
      <vt:lpstr>P.G. Wodehouse predicts neural chatbots</vt:lpstr>
      <vt:lpstr>Ongoing research problem: Neural chatbots can get repetitive and boring</vt:lpstr>
      <vt:lpstr>Response by retrieving and refining knowledge </vt:lpstr>
      <vt:lpstr>Hybrid Architectures</vt:lpstr>
      <vt:lpstr>Chirpy Cardinal (Paranjape et al. 2020)</vt:lpstr>
      <vt:lpstr>Chatbots: pro and con</vt:lpstr>
      <vt:lpstr>Chatbots and Dialogue Systems</vt:lpstr>
      <vt:lpstr>Chatbots and Dialogue Systems</vt:lpstr>
      <vt:lpstr>Frame-based dialogue agents</vt:lpstr>
      <vt:lpstr>The Frame</vt:lpstr>
      <vt:lpstr>Two basic architectures</vt:lpstr>
      <vt:lpstr>PowerPoint Presentation</vt:lpstr>
      <vt:lpstr>Control structure for GUS frame architecture</vt:lpstr>
      <vt:lpstr>GUS slots have condition-action rules attached</vt:lpstr>
      <vt:lpstr>GUS systems have multiple frames</vt:lpstr>
      <vt:lpstr>GUS: Natural Language Understanding for filling dialog slots</vt:lpstr>
      <vt:lpstr>Natural Language Understanding for filling slots</vt:lpstr>
      <vt:lpstr>Natural Language Understanding for filling slots</vt:lpstr>
      <vt:lpstr>How to fill slots? (1) Rule-based Slot-filling</vt:lpstr>
      <vt:lpstr>Generating responses: template-based generation</vt:lpstr>
      <vt:lpstr>Summary: simple frame-based architecture</vt:lpstr>
      <vt:lpstr>Chatbots and Dialogue Systems</vt:lpstr>
      <vt:lpstr>Chatbots and Dialogue Systems</vt:lpstr>
      <vt:lpstr>Dialogue-State or Belief-State Architecture</vt:lpstr>
      <vt:lpstr>The Dialogue-State Architecture</vt:lpstr>
      <vt:lpstr>Components in a dialogue-state architecture</vt:lpstr>
      <vt:lpstr>Dialogue Acts</vt:lpstr>
      <vt:lpstr>Dialogue Acts</vt:lpstr>
      <vt:lpstr>Slot filling: Machine learning</vt:lpstr>
      <vt:lpstr>Slot filling as sequence labeling: BIO tagging</vt:lpstr>
      <vt:lpstr>Slot filling using contextual embeddings</vt:lpstr>
      <vt:lpstr>Once we have the BIO tag of the sentence</vt:lpstr>
      <vt:lpstr>The task of dialogue state tracking</vt:lpstr>
      <vt:lpstr>Dialogue state tracking</vt:lpstr>
      <vt:lpstr>An special case of dialogue act detection:  Detecting Correction Acts</vt:lpstr>
      <vt:lpstr>Corrections are harder to recognize!</vt:lpstr>
      <vt:lpstr>Features for detecting corrections in spoken dialogue</vt:lpstr>
      <vt:lpstr>Chatbots and Dialogue Systems</vt:lpstr>
      <vt:lpstr>Chatbots and Dialogue Systems</vt:lpstr>
      <vt:lpstr>Dialogue Policy</vt:lpstr>
      <vt:lpstr>Policy example: Confirmation and Rejection</vt:lpstr>
      <vt:lpstr>Explicit confirmation strategy</vt:lpstr>
      <vt:lpstr>Implicit confirmation strategy</vt:lpstr>
      <vt:lpstr>Confirmation strategy  tradeoffs</vt:lpstr>
      <vt:lpstr>Rejection</vt:lpstr>
      <vt:lpstr>Progressive prompting for rejection</vt:lpstr>
      <vt:lpstr>Using confidence to decide whether to confirm:</vt:lpstr>
      <vt:lpstr>Natural Language Generation</vt:lpstr>
      <vt:lpstr>Sentence Realization</vt:lpstr>
      <vt:lpstr>2 samples of Input and Output for Sentence Realizer</vt:lpstr>
      <vt:lpstr>Sentence Realization</vt:lpstr>
      <vt:lpstr>Sentence Realization</vt:lpstr>
      <vt:lpstr>Sentence Realization: mapping from frames to delexicalized sentences</vt:lpstr>
      <vt:lpstr>Generating clarification questions</vt:lpstr>
      <vt:lpstr>Chatbots and Dialogue Systems</vt:lpstr>
      <vt:lpstr>Chatbots and Dialogue Systems</vt:lpstr>
      <vt:lpstr>Evaluating chatbots and task-based dialogue</vt:lpstr>
      <vt:lpstr>Chatbots are evaluated by humans</vt:lpstr>
      <vt:lpstr>Participant evaluation</vt:lpstr>
      <vt:lpstr>Observer evaluation: acute-eval</vt:lpstr>
      <vt:lpstr>PowerPoint Presentation</vt:lpstr>
      <vt:lpstr>Automatic evaluation is an open problem</vt:lpstr>
      <vt:lpstr>Task-based systems are evaluated by task success!</vt:lpstr>
      <vt:lpstr>Evaluation Metrics: Slot error rate</vt:lpstr>
      <vt:lpstr>More fine-grained metrics: User Satisfaction Survey</vt:lpstr>
      <vt:lpstr>Other Heuristics</vt:lpstr>
      <vt:lpstr>Chatbots and Dialogue Systems</vt:lpstr>
      <vt:lpstr>Chatbots and Dialogue Systems</vt:lpstr>
      <vt:lpstr>Dialog System Design: User-centered Design</vt:lpstr>
      <vt:lpstr>Ethical design</vt:lpstr>
      <vt:lpstr>Safety</vt:lpstr>
      <vt:lpstr>Abuse and Representation Harm: The case of Microsoft Tay</vt:lpstr>
      <vt:lpstr>The case of Microsoft Tay</vt:lpstr>
      <vt:lpstr>Bias in training datasets</vt:lpstr>
      <vt:lpstr>Privacy: Training on user data</vt:lpstr>
      <vt:lpstr>Chatbots and Dialogue Systems</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Chatbots and DIalogue Systems</dc:title>
  <dc:subject>Speech and Language Processing</dc:subject>
  <dc:creator>Dan Jurafsky</dc:creator>
  <cp:keywords/>
  <dc:description/>
  <cp:lastModifiedBy>Dan Jurafsky</cp:lastModifiedBy>
  <cp:revision>550</cp:revision>
  <cp:lastPrinted>2021-05-06T16:44:07Z</cp:lastPrinted>
  <dcterms:created xsi:type="dcterms:W3CDTF">2009-02-11T19:56:22Z</dcterms:created>
  <dcterms:modified xsi:type="dcterms:W3CDTF">2021-05-15T19:39:12Z</dcterms:modified>
  <cp:category/>
</cp:coreProperties>
</file>

<file path=docProps/thumbnail.jpeg>
</file>